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6" r:id="rId2"/>
    <p:sldId id="286" r:id="rId3"/>
    <p:sldId id="257" r:id="rId4"/>
    <p:sldId id="260" r:id="rId5"/>
    <p:sldId id="259" r:id="rId6"/>
    <p:sldId id="261" r:id="rId7"/>
    <p:sldId id="262" r:id="rId8"/>
    <p:sldId id="276" r:id="rId9"/>
    <p:sldId id="270" r:id="rId10"/>
    <p:sldId id="277" r:id="rId11"/>
    <p:sldId id="269" r:id="rId12"/>
    <p:sldId id="264" r:id="rId13"/>
    <p:sldId id="265" r:id="rId14"/>
    <p:sldId id="271" r:id="rId15"/>
    <p:sldId id="274" r:id="rId16"/>
    <p:sldId id="275" r:id="rId17"/>
    <p:sldId id="278" r:id="rId18"/>
    <p:sldId id="279" r:id="rId19"/>
    <p:sldId id="280" r:id="rId20"/>
    <p:sldId id="281"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ADB17-D647-41A8-A975-65A7583B836D}" type="datetimeFigureOut">
              <a:rPr lang="en-US" smtClean="0"/>
              <a:pPr/>
              <a:t>9/23/2014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D079A6-8C59-4B08-B565-2BBB6693F269}" type="slidenum">
              <a:rPr lang="en-US" smtClean="0"/>
              <a:pPr/>
              <a:t>‹#›</a:t>
            </a:fld>
            <a:endParaRPr lang="en-US"/>
          </a:p>
        </p:txBody>
      </p:sp>
    </p:spTree>
    <p:extLst>
      <p:ext uri="{BB962C8B-B14F-4D97-AF65-F5344CB8AC3E}">
        <p14:creationId xmlns:p14="http://schemas.microsoft.com/office/powerpoint/2010/main" val="368206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4E5D42-2783-49D8-B547-FF52DB74CE33}" type="slidenum">
              <a:rPr lang="en-US"/>
              <a:pPr/>
              <a:t>4</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548559-1FB0-4CF9-9A6E-E9B72B30843C}" type="slidenum">
              <a:rPr lang="en-US"/>
              <a:pPr/>
              <a:t>17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7CED3B-8F0F-4F84-9765-AE0BA1DDA134}" type="slidenum">
              <a:rPr lang="en-US"/>
              <a:pPr/>
              <a:t>18</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584509-FE17-4F10-9E1A-5BD416418306}" type="slidenum">
              <a:rPr lang="en-US"/>
              <a:pPr/>
              <a:t>19</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941CF3-86AD-4F54-B49C-3586162732B6}" type="slidenum">
              <a:rPr lang="en-US"/>
              <a:pPr/>
              <a:t>20</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A7E27-384C-4A9A-A866-0B477BB51119}" type="slidenum">
              <a:rPr lang="en-US"/>
              <a:pPr/>
              <a:t>21</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34AA27-4A47-4171-9986-756C03D2F525}" type="slidenum">
              <a:rPr lang="en-US"/>
              <a:pPr/>
              <a:t>22</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D0712-506B-4DB9-A1F9-C601BC1D23EC}" type="slidenum">
              <a:rPr lang="en-US"/>
              <a:pPr/>
              <a:t>23</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D4588-93DD-4790-AFAF-9652B4A39848}" type="slidenum">
              <a:rPr lang="en-US"/>
              <a:pPr/>
              <a:t>24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8A2BA2-1C43-4CF8-9E3D-C312A14F003C}" type="slidenum">
              <a:rPr lang="en-US"/>
              <a:pPr/>
              <a:t>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09989B-DDE9-4BF0-A777-1AA270007AF7}" type="slidenum">
              <a:rPr lang="en-US"/>
              <a:pPr/>
              <a:t>7</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6E9C0-F622-4E4C-A88C-C14EB968B28A}" type="slidenum">
              <a:rPr lang="en-US"/>
              <a:pPr/>
              <a:t>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DA3C4-D3C8-4669-A2FD-6A18C652CA6F}" type="slidenum">
              <a:rPr lang="en-US"/>
              <a:pPr/>
              <a:t>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E97176-81FC-45DB-81A2-59C926BF76AC}" type="slidenum">
              <a:rPr lang="en-US"/>
              <a:pPr/>
              <a:t>10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CBD89-24ED-4578-BF36-90673BB126A8}" type="slidenum">
              <a:rPr lang="en-US"/>
              <a:pPr/>
              <a:t>12</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3763D-DCFE-4457-92B7-A20CCE6765D7}" type="slidenum">
              <a:rPr lang="en-US"/>
              <a:pPr/>
              <a:t>13</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1CBD89-24ED-4578-BF36-90673BB126A8}" type="slidenum">
              <a:rPr lang="en-US"/>
              <a:pPr/>
              <a:t>14</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E1303CE9-63F4-475A-8C31-6C8AA3E851C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7A09F-0BA6-4805-B603-AFB1D0CEA0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146A58-3BDC-4E1C-8A55-0D66ACB3A33C}" type="datetimeFigureOut">
              <a:rPr lang="en-US" smtClean="0"/>
              <a:pPr/>
              <a:t>9/23/2014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847A09F-0BA6-4805-B603-AFB1D0CEA027}"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D146A58-3BDC-4E1C-8A55-0D66ACB3A33C}" type="datetimeFigureOut">
              <a:rPr lang="en-US" smtClean="0"/>
              <a:pPr/>
              <a:t>9/23/2014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847A09F-0BA6-4805-B603-AFB1D0CEA0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541994"/>
          </a:xfrm>
        </p:spPr>
        <p:txBody>
          <a:bodyPr>
            <a:noAutofit/>
          </a:bodyPr>
          <a:lstStyle/>
          <a:p>
            <a:pPr algn="ctr"/>
            <a:r>
              <a:rPr lang="en-US" sz="3800" dirty="0" smtClean="0"/>
              <a:t>Federalism</a:t>
            </a:r>
            <a:endParaRPr lang="en-US" sz="3800" dirty="0"/>
          </a:p>
        </p:txBody>
      </p:sp>
      <p:sp>
        <p:nvSpPr>
          <p:cNvPr id="3" name="Subtitle 2"/>
          <p:cNvSpPr>
            <a:spLocks noGrp="1"/>
          </p:cNvSpPr>
          <p:nvPr>
            <p:ph type="subTitle" idx="1"/>
          </p:nvPr>
        </p:nvSpPr>
        <p:spPr>
          <a:xfrm>
            <a:off x="533400" y="838200"/>
            <a:ext cx="8153400" cy="5867400"/>
          </a:xfrm>
          <a:ln>
            <a:noFill/>
          </a:ln>
        </p:spPr>
        <p:txBody>
          <a:bodyPr>
            <a:normAutofit/>
          </a:bodyPr>
          <a:lstStyle/>
          <a:p>
            <a:pPr algn="l"/>
            <a:r>
              <a:rPr lang="en-US" b="1" dirty="0" smtClean="0">
                <a:solidFill>
                  <a:srgbClr val="FF0000"/>
                </a:solidFill>
              </a:rPr>
              <a:t>Objectives:</a:t>
            </a:r>
          </a:p>
          <a:p>
            <a:pPr algn="l">
              <a:buFont typeface="Arial" pitchFamily="34" charset="0"/>
              <a:buChar char="•"/>
            </a:pPr>
            <a:r>
              <a:rPr lang="en-US" b="1" dirty="0" smtClean="0">
                <a:solidFill>
                  <a:srgbClr val="FF0000"/>
                </a:solidFill>
              </a:rPr>
              <a:t>Identify ways Constitution determines the powers of state &amp; national governments</a:t>
            </a:r>
          </a:p>
          <a:p>
            <a:pPr algn="l">
              <a:buFont typeface="Arial" pitchFamily="34" charset="0"/>
              <a:buChar char="•"/>
            </a:pPr>
            <a:r>
              <a:rPr lang="en-US" b="1" dirty="0" smtClean="0">
                <a:solidFill>
                  <a:srgbClr val="FF0000"/>
                </a:solidFill>
              </a:rPr>
              <a:t>Understand the relationship of implied powers to enumerated powers.</a:t>
            </a:r>
          </a:p>
          <a:p>
            <a:pPr algn="l">
              <a:buFont typeface="Arial" pitchFamily="34" charset="0"/>
              <a:buChar char="•"/>
            </a:pPr>
            <a:r>
              <a:rPr lang="en-US" b="1" dirty="0" smtClean="0">
                <a:solidFill>
                  <a:srgbClr val="FF0000"/>
                </a:solidFill>
              </a:rPr>
              <a:t>Compare the contrasting forms of dual &amp; cooperative federalism.</a:t>
            </a:r>
          </a:p>
          <a:p>
            <a:pPr algn="l">
              <a:buFont typeface="Arial" pitchFamily="34" charset="0"/>
              <a:buChar char="•"/>
            </a:pPr>
            <a:endParaRPr lang="en-US" sz="2200" b="1"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183880" cy="1051560"/>
          </a:xfrm>
        </p:spPr>
        <p:txBody>
          <a:bodyPr>
            <a:normAutofit fontScale="90000"/>
          </a:bodyPr>
          <a:lstStyle/>
          <a:p>
            <a:r>
              <a:rPr lang="en-US" dirty="0"/>
              <a:t>The Constitutional Basis of Federalism</a:t>
            </a:r>
          </a:p>
        </p:txBody>
      </p:sp>
      <p:sp>
        <p:nvSpPr>
          <p:cNvPr id="10243" name="Rectangle 3"/>
          <p:cNvSpPr>
            <a:spLocks noGrp="1" noChangeArrowheads="1"/>
          </p:cNvSpPr>
          <p:nvPr>
            <p:ph type="body" idx="1"/>
          </p:nvPr>
        </p:nvSpPr>
        <p:spPr>
          <a:xfrm>
            <a:off x="457200" y="1600200"/>
            <a:ext cx="8183880" cy="4187952"/>
          </a:xfrm>
        </p:spPr>
        <p:txBody>
          <a:bodyPr>
            <a:normAutofit fontScale="85000" lnSpcReduction="20000"/>
          </a:bodyPr>
          <a:lstStyle/>
          <a:p>
            <a:pPr>
              <a:buNone/>
            </a:pPr>
            <a:r>
              <a:rPr lang="en-US" sz="2800" b="1" dirty="0"/>
              <a:t>States’ Obligations to Each Other</a:t>
            </a:r>
          </a:p>
          <a:p>
            <a:r>
              <a:rPr lang="en-US" sz="2800" b="1" dirty="0"/>
              <a:t>Full Faith and Credit: Each state must recognize official documents and judgments rendered by other states</a:t>
            </a:r>
            <a:r>
              <a:rPr lang="en-US" sz="2800" b="1" dirty="0" smtClean="0"/>
              <a:t>.  (</a:t>
            </a:r>
            <a:r>
              <a:rPr lang="en-US" b="1" dirty="0" smtClean="0"/>
              <a:t>Article </a:t>
            </a:r>
            <a:r>
              <a:rPr lang="en-US" b="1" dirty="0"/>
              <a:t>IV, Section </a:t>
            </a:r>
            <a:r>
              <a:rPr lang="en-US" b="1" dirty="0" smtClean="0"/>
              <a:t>I) </a:t>
            </a:r>
            <a:endParaRPr lang="en-US" b="1" dirty="0"/>
          </a:p>
          <a:p>
            <a:endParaRPr lang="en-US" sz="2800" b="1" dirty="0" smtClean="0"/>
          </a:p>
          <a:p>
            <a:r>
              <a:rPr lang="en-US" sz="2800" b="1" dirty="0" smtClean="0"/>
              <a:t>Privileges </a:t>
            </a:r>
            <a:r>
              <a:rPr lang="en-US" sz="2800" b="1" dirty="0"/>
              <a:t>and Immunities: Citizens of each state have privileges of citizens of other states</a:t>
            </a:r>
            <a:r>
              <a:rPr lang="en-US" sz="2800" b="1" dirty="0" smtClean="0"/>
              <a:t>.  (</a:t>
            </a:r>
            <a:r>
              <a:rPr lang="en-US" b="1" dirty="0" smtClean="0"/>
              <a:t>Article IV, Section 2)</a:t>
            </a:r>
          </a:p>
          <a:p>
            <a:endParaRPr lang="en-US" b="1" dirty="0" smtClean="0"/>
          </a:p>
          <a:p>
            <a:r>
              <a:rPr lang="en-US" sz="2800" b="1" dirty="0" smtClean="0"/>
              <a:t>Extradition</a:t>
            </a:r>
            <a:r>
              <a:rPr lang="en-US" sz="2800" b="1" dirty="0"/>
              <a:t>: States must return a person charged with a crime in another state to that state for punishment.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533400" y="228600"/>
            <a:ext cx="8183880" cy="1051560"/>
          </a:xfrm>
        </p:spPr>
        <p:txBody>
          <a:bodyPr>
            <a:normAutofit fontScale="90000"/>
          </a:bodyPr>
          <a:lstStyle/>
          <a:p>
            <a:r>
              <a:rPr lang="en-US" altLang="en-US" sz="3800" b="1" dirty="0">
                <a:latin typeface="Britannic Bold" pitchFamily="34" charset="0"/>
              </a:rPr>
              <a:t>The Exclusive and Concurrent Powers</a:t>
            </a:r>
            <a:endParaRPr lang="en-US" sz="3800" b="1" dirty="0">
              <a:latin typeface="Britannic Bold" pitchFamily="34" charset="0"/>
            </a:endParaRPr>
          </a:p>
        </p:txBody>
      </p:sp>
      <p:sp>
        <p:nvSpPr>
          <p:cNvPr id="71683" name="Rectangle 3"/>
          <p:cNvSpPr>
            <a:spLocks noGrp="1" noChangeArrowheads="1"/>
          </p:cNvSpPr>
          <p:nvPr>
            <p:ph type="body" sz="half" idx="1"/>
          </p:nvPr>
        </p:nvSpPr>
        <p:spPr>
          <a:xfrm>
            <a:off x="457200" y="1600200"/>
            <a:ext cx="4343400" cy="4389120"/>
          </a:xfrm>
        </p:spPr>
        <p:txBody>
          <a:bodyPr>
            <a:normAutofit lnSpcReduction="10000"/>
          </a:bodyPr>
          <a:lstStyle/>
          <a:p>
            <a:pPr algn="ctr">
              <a:lnSpc>
                <a:spcPct val="90000"/>
              </a:lnSpc>
              <a:buFontTx/>
              <a:buNone/>
            </a:pPr>
            <a:r>
              <a:rPr lang="en-US" altLang="en-US" sz="2300" b="1" dirty="0" smtClean="0">
                <a:solidFill>
                  <a:srgbClr val="FF0000"/>
                </a:solidFill>
                <a:latin typeface="Britannic Bold" pitchFamily="34" charset="0"/>
              </a:rPr>
              <a:t>Exclusive or enumerated </a:t>
            </a:r>
            <a:r>
              <a:rPr lang="en-US" altLang="en-US" sz="2300" b="1" dirty="0">
                <a:solidFill>
                  <a:srgbClr val="FF0000"/>
                </a:solidFill>
                <a:latin typeface="Britannic Bold" pitchFamily="34" charset="0"/>
              </a:rPr>
              <a:t>Powers</a:t>
            </a:r>
            <a:endParaRPr lang="en-US" altLang="en-US" sz="2300" dirty="0">
              <a:latin typeface="Britannic Bold" pitchFamily="34" charset="0"/>
            </a:endParaRPr>
          </a:p>
          <a:p>
            <a:pPr>
              <a:lnSpc>
                <a:spcPct val="90000"/>
              </a:lnSpc>
            </a:pPr>
            <a:r>
              <a:rPr lang="en-US" altLang="en-US" sz="2400" dirty="0">
                <a:latin typeface="Britannic Bold" pitchFamily="34" charset="0"/>
              </a:rPr>
              <a:t>Powers that can be exercised by the National Government alone are known as the </a:t>
            </a:r>
            <a:r>
              <a:rPr lang="en-US" altLang="en-US" sz="2400" b="1" dirty="0">
                <a:solidFill>
                  <a:schemeClr val="tx2"/>
                </a:solidFill>
                <a:latin typeface="Britannic Bold" pitchFamily="34" charset="0"/>
              </a:rPr>
              <a:t>exclusive powers</a:t>
            </a:r>
            <a:r>
              <a:rPr lang="en-US" altLang="en-US" sz="2400" dirty="0">
                <a:latin typeface="Britannic Bold" pitchFamily="34" charset="0"/>
              </a:rPr>
              <a:t>.</a:t>
            </a:r>
          </a:p>
          <a:p>
            <a:pPr>
              <a:lnSpc>
                <a:spcPct val="90000"/>
              </a:lnSpc>
            </a:pPr>
            <a:r>
              <a:rPr lang="en-US" altLang="en-US" sz="2400" dirty="0">
                <a:latin typeface="Britannic Bold" pitchFamily="34" charset="0"/>
              </a:rPr>
              <a:t>Examples of the exclusive powers are the National Government’s power to coin money, to make treaties with foreign states, and to lay duties (taxes) on imports.</a:t>
            </a:r>
          </a:p>
          <a:p>
            <a:pPr>
              <a:lnSpc>
                <a:spcPct val="90000"/>
              </a:lnSpc>
            </a:pPr>
            <a:endParaRPr lang="en-US" dirty="0"/>
          </a:p>
        </p:txBody>
      </p:sp>
      <p:sp>
        <p:nvSpPr>
          <p:cNvPr id="71684" name="Rectangle 4"/>
          <p:cNvSpPr>
            <a:spLocks noGrp="1" noChangeArrowheads="1"/>
          </p:cNvSpPr>
          <p:nvPr>
            <p:ph type="body" sz="half" idx="2"/>
          </p:nvPr>
        </p:nvSpPr>
        <p:spPr>
          <a:xfrm>
            <a:off x="4800600" y="1524000"/>
            <a:ext cx="3931920" cy="4389120"/>
          </a:xfrm>
        </p:spPr>
        <p:txBody>
          <a:bodyPr>
            <a:normAutofit lnSpcReduction="10000"/>
          </a:bodyPr>
          <a:lstStyle/>
          <a:p>
            <a:pPr algn="ctr">
              <a:lnSpc>
                <a:spcPct val="90000"/>
              </a:lnSpc>
              <a:buFontTx/>
              <a:buNone/>
            </a:pPr>
            <a:r>
              <a:rPr lang="en-US" altLang="en-US" sz="2300" b="1" dirty="0">
                <a:solidFill>
                  <a:schemeClr val="folHlink"/>
                </a:solidFill>
                <a:latin typeface="Britannic Bold" pitchFamily="34" charset="0"/>
              </a:rPr>
              <a:t>Concurrent Powers</a:t>
            </a:r>
            <a:endParaRPr lang="en-US" altLang="en-US" sz="2300" dirty="0">
              <a:latin typeface="Britannic Bold" pitchFamily="34" charset="0"/>
            </a:endParaRPr>
          </a:p>
          <a:p>
            <a:pPr>
              <a:lnSpc>
                <a:spcPct val="90000"/>
              </a:lnSpc>
            </a:pPr>
            <a:r>
              <a:rPr lang="en-US" altLang="en-US" sz="2400" dirty="0">
                <a:latin typeface="Britannic Bold" pitchFamily="34" charset="0"/>
              </a:rPr>
              <a:t>Powers that both the National Government and the States possess and exercise.</a:t>
            </a:r>
          </a:p>
          <a:p>
            <a:pPr>
              <a:lnSpc>
                <a:spcPct val="90000"/>
              </a:lnSpc>
            </a:pPr>
            <a:r>
              <a:rPr lang="en-US" altLang="en-US" sz="2400" dirty="0">
                <a:latin typeface="Britannic Bold" pitchFamily="34" charset="0"/>
              </a:rPr>
              <a:t>Some of the concurrent powers include the power to levy and collect taxes, to define crimes and set punishments for them, and to claim private property for public use.</a:t>
            </a:r>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1" end="1"/>
                                            </p:txEl>
                                          </p:spTgt>
                                        </p:tgtEl>
                                        <p:attrNameLst>
                                          <p:attrName>style.visibility</p:attrName>
                                        </p:attrNameLst>
                                      </p:cBhvr>
                                      <p:to>
                                        <p:strVal val="visible"/>
                                      </p:to>
                                    </p:set>
                                    <p:anim calcmode="lin" valueType="num">
                                      <p:cBhvr additive="base">
                                        <p:cTn id="13"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683">
                                            <p:txEl>
                                              <p:pRg st="2" end="2"/>
                                            </p:txEl>
                                          </p:spTgt>
                                        </p:tgtEl>
                                        <p:attrNameLst>
                                          <p:attrName>style.visibility</p:attrName>
                                        </p:attrNameLst>
                                      </p:cBhvr>
                                      <p:to>
                                        <p:strVal val="visible"/>
                                      </p:to>
                                    </p:set>
                                    <p:anim calcmode="lin" valueType="num">
                                      <p:cBhvr additive="base">
                                        <p:cTn id="19"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6000"/>
                                  </p:stCondLst>
                                  <p:childTnLst>
                                    <p:set>
                                      <p:cBhvr>
                                        <p:cTn id="23" dur="1" fill="hold">
                                          <p:stCondLst>
                                            <p:cond delay="0"/>
                                          </p:stCondLst>
                                        </p:cTn>
                                        <p:tgtEl>
                                          <p:spTgt spid="71684">
                                            <p:txEl>
                                              <p:pRg st="0" end="0"/>
                                            </p:txEl>
                                          </p:spTgt>
                                        </p:tgtEl>
                                        <p:attrNameLst>
                                          <p:attrName>style.visibility</p:attrName>
                                        </p:attrNameLst>
                                      </p:cBhvr>
                                      <p:to>
                                        <p:strVal val="visible"/>
                                      </p:to>
                                    </p:set>
                                    <p:anim calcmode="lin" valueType="num">
                                      <p:cBhvr additive="base">
                                        <p:cTn id="24" dur="500" fill="hold"/>
                                        <p:tgtEl>
                                          <p:spTgt spid="71684">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71684">
                                            <p:txEl>
                                              <p:pRg st="0" end="0"/>
                                            </p:txEl>
                                          </p:spTgt>
                                        </p:tgtEl>
                                        <p:attrNameLst>
                                          <p:attrName>ppt_y</p:attrName>
                                        </p:attrNameLst>
                                      </p:cBhvr>
                                      <p:tavLst>
                                        <p:tav tm="0">
                                          <p:val>
                                            <p:strVal val="#ppt_y"/>
                                          </p:val>
                                        </p:tav>
                                        <p:tav tm="100000">
                                          <p:val>
                                            <p:strVal val="#ppt_y"/>
                                          </p:val>
                                        </p:tav>
                                      </p:tavLst>
                                    </p:anim>
                                  </p:childTnLst>
                                </p:cTn>
                              </p:par>
                            </p:childTnLst>
                          </p:cTn>
                        </p:par>
                        <p:par>
                          <p:cTn id="26" fill="hold">
                            <p:stCondLst>
                              <p:cond delay="7000"/>
                            </p:stCondLst>
                            <p:childTnLst>
                              <p:par>
                                <p:cTn id="27" presetID="2" presetClass="entr" presetSubtype="8" fill="hold" grpId="0" nodeType="afterEffect">
                                  <p:stCondLst>
                                    <p:cond delay="6000"/>
                                  </p:stCondLst>
                                  <p:childTnLst>
                                    <p:set>
                                      <p:cBhvr>
                                        <p:cTn id="28" dur="1" fill="hold">
                                          <p:stCondLst>
                                            <p:cond delay="0"/>
                                          </p:stCondLst>
                                        </p:cTn>
                                        <p:tgtEl>
                                          <p:spTgt spid="71684">
                                            <p:txEl>
                                              <p:pRg st="1" end="1"/>
                                            </p:txEl>
                                          </p:spTgt>
                                        </p:tgtEl>
                                        <p:attrNameLst>
                                          <p:attrName>style.visibility</p:attrName>
                                        </p:attrNameLst>
                                      </p:cBhvr>
                                      <p:to>
                                        <p:strVal val="visible"/>
                                      </p:to>
                                    </p:set>
                                    <p:anim calcmode="lin" valueType="num">
                                      <p:cBhvr additive="base">
                                        <p:cTn id="29" dur="500" fill="hold"/>
                                        <p:tgtEl>
                                          <p:spTgt spid="71684">
                                            <p:txEl>
                                              <p:pRg st="1" end="1"/>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71684">
                                            <p:txEl>
                                              <p:pRg st="1" end="1"/>
                                            </p:txEl>
                                          </p:spTgt>
                                        </p:tgtEl>
                                        <p:attrNameLst>
                                          <p:attrName>ppt_y</p:attrName>
                                        </p:attrNameLst>
                                      </p:cBhvr>
                                      <p:tavLst>
                                        <p:tav tm="0">
                                          <p:val>
                                            <p:strVal val="#ppt_y"/>
                                          </p:val>
                                        </p:tav>
                                        <p:tav tm="100000">
                                          <p:val>
                                            <p:strVal val="#ppt_y"/>
                                          </p:val>
                                        </p:tav>
                                      </p:tavLst>
                                    </p:anim>
                                  </p:childTnLst>
                                </p:cTn>
                              </p:par>
                            </p:childTnLst>
                          </p:cTn>
                        </p:par>
                        <p:par>
                          <p:cTn id="31" fill="hold">
                            <p:stCondLst>
                              <p:cond delay="13500"/>
                            </p:stCondLst>
                            <p:childTnLst>
                              <p:par>
                                <p:cTn id="32" presetID="2" presetClass="entr" presetSubtype="8" fill="hold" grpId="0" nodeType="afterEffect">
                                  <p:stCondLst>
                                    <p:cond delay="6000"/>
                                  </p:stCondLst>
                                  <p:childTnLst>
                                    <p:set>
                                      <p:cBhvr>
                                        <p:cTn id="33" dur="1" fill="hold">
                                          <p:stCondLst>
                                            <p:cond delay="0"/>
                                          </p:stCondLst>
                                        </p:cTn>
                                        <p:tgtEl>
                                          <p:spTgt spid="71684">
                                            <p:txEl>
                                              <p:pRg st="2" end="2"/>
                                            </p:txEl>
                                          </p:spTgt>
                                        </p:tgtEl>
                                        <p:attrNameLst>
                                          <p:attrName>style.visibility</p:attrName>
                                        </p:attrNameLst>
                                      </p:cBhvr>
                                      <p:to>
                                        <p:strVal val="visible"/>
                                      </p:to>
                                    </p:set>
                                    <p:anim calcmode="lin" valueType="num">
                                      <p:cBhvr additive="base">
                                        <p:cTn id="34" dur="500" fill="hold"/>
                                        <p:tgtEl>
                                          <p:spTgt spid="71684">
                                            <p:txEl>
                                              <p:pRg st="2" end="2"/>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7168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P spid="71684" grpId="0" build="p" autoUpdateAnimBg="0" advAuto="600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487362"/>
          </a:xfrm>
        </p:spPr>
        <p:txBody>
          <a:bodyPr/>
          <a:lstStyle/>
          <a:p>
            <a:r>
              <a:rPr lang="en-US" sz="2400">
                <a:solidFill>
                  <a:schemeClr val="accent2"/>
                </a:solidFill>
                <a:latin typeface="Britannic Bold" pitchFamily="34" charset="0"/>
              </a:rPr>
              <a:t>Government Powers</a:t>
            </a:r>
          </a:p>
        </p:txBody>
      </p:sp>
      <p:graphicFrame>
        <p:nvGraphicFramePr>
          <p:cNvPr id="27774" name="Group 126"/>
          <p:cNvGraphicFramePr>
            <a:graphicFrameLocks noGrp="1"/>
          </p:cNvGraphicFramePr>
          <p:nvPr>
            <p:ph type="tbl" idx="1"/>
          </p:nvPr>
        </p:nvGraphicFramePr>
        <p:xfrm>
          <a:off x="457200" y="685800"/>
          <a:ext cx="8229600" cy="6022848"/>
        </p:xfrm>
        <a:graphic>
          <a:graphicData uri="http://schemas.openxmlformats.org/drawingml/2006/table">
            <a:tbl>
              <a:tblPr/>
              <a:tblGrid>
                <a:gridCol w="3048000"/>
                <a:gridCol w="2590800"/>
                <a:gridCol w="2590800"/>
              </a:tblGrid>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smtClean="0">
                          <a:ln>
                            <a:noFill/>
                          </a:ln>
                          <a:solidFill>
                            <a:srgbClr val="FF0000"/>
                          </a:solidFill>
                          <a:effectLst/>
                          <a:latin typeface="Britannic Bold" pitchFamily="34" charset="0"/>
                        </a:rPr>
                        <a:t>Federal Government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smtClean="0">
                          <a:ln>
                            <a:noFill/>
                          </a:ln>
                          <a:solidFill>
                            <a:srgbClr val="FF0000"/>
                          </a:solidFill>
                          <a:effectLst/>
                          <a:latin typeface="Britannic Bold" pitchFamily="34" charset="0"/>
                        </a:rPr>
                        <a:t>(expressed powers)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rgbClr val="FF0000"/>
                          </a:solidFill>
                          <a:effectLst/>
                          <a:latin typeface="Britannic Bold" pitchFamily="34" charset="0"/>
                        </a:rPr>
                        <a:t>Shared Powers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rgbClr val="FF0000"/>
                          </a:solidFill>
                          <a:effectLst/>
                          <a:latin typeface="Britannic Bold" pitchFamily="34" charset="0"/>
                        </a:rPr>
                        <a:t>(concurrent powers)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smtClean="0">
                          <a:ln>
                            <a:noFill/>
                          </a:ln>
                          <a:solidFill>
                            <a:srgbClr val="FF0000"/>
                          </a:solidFill>
                          <a:effectLst/>
                          <a:latin typeface="Britannic Bold" pitchFamily="34" charset="0"/>
                        </a:rPr>
                        <a:t>State Government (reserved powers)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Regulate interstate and foreign trade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Collect taxes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Regulate trade within the state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Coin and print money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Borrow money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Establish local governments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Establish post offices and construct post roads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Establish courts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Conduct elections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Raise and support armed forces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Charter banks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Determine qualifications of voters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Declare war and make peace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Make and enforce laws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Establish and support public schools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Govern U.S. territories &amp; admit new states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Provide for the health &amp; welfare of the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Pass laws regulating business w/in state borders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Pass laws regulating immigration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Make civil and criminal laws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Make all laws “necessary and proper” to carry out its powers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smtClean="0">
                          <a:ln>
                            <a:noFill/>
                          </a:ln>
                          <a:solidFill>
                            <a:srgbClr val="FF0000"/>
                          </a:solidFill>
                          <a:effectLst/>
                          <a:latin typeface="Britannic Bold" pitchFamily="34" charset="0"/>
                        </a:rPr>
                        <a:t>Pass license requirements for professionals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914400"/>
            <a:ext cx="8534400" cy="1143000"/>
          </a:xfrm>
        </p:spPr>
        <p:txBody>
          <a:bodyPr>
            <a:normAutofit fontScale="90000"/>
          </a:bodyPr>
          <a:lstStyle/>
          <a:p>
            <a:r>
              <a:rPr lang="en-US" sz="4000" b="1" dirty="0">
                <a:latin typeface="Britannic Bold" pitchFamily="34" charset="0"/>
              </a:rPr>
              <a:t>Conflicts between the state and national governments arise in concurrently held powers</a:t>
            </a:r>
          </a:p>
        </p:txBody>
      </p:sp>
      <p:pic>
        <p:nvPicPr>
          <p:cNvPr id="44036" name="Picture 4" descr="istockphoto_2294585_arm_wrestle"/>
          <p:cNvPicPr>
            <a:picLocks noChangeAspect="1" noChangeArrowheads="1"/>
          </p:cNvPicPr>
          <p:nvPr/>
        </p:nvPicPr>
        <p:blipFill>
          <a:blip r:embed="rId3" cstate="print"/>
          <a:srcRect/>
          <a:stretch>
            <a:fillRect/>
          </a:stretch>
        </p:blipFill>
        <p:spPr bwMode="auto">
          <a:xfrm>
            <a:off x="2362200" y="2438400"/>
            <a:ext cx="4343400" cy="4114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8229600" cy="487362"/>
          </a:xfrm>
        </p:spPr>
        <p:txBody>
          <a:bodyPr/>
          <a:lstStyle/>
          <a:p>
            <a:r>
              <a:rPr lang="en-US" sz="2400" dirty="0" smtClean="0">
                <a:solidFill>
                  <a:schemeClr val="accent2"/>
                </a:solidFill>
                <a:latin typeface="Britannic Bold" pitchFamily="34" charset="0"/>
              </a:rPr>
              <a:t>Denied </a:t>
            </a:r>
            <a:r>
              <a:rPr lang="en-US" sz="2400" dirty="0">
                <a:solidFill>
                  <a:schemeClr val="accent2"/>
                </a:solidFill>
                <a:latin typeface="Britannic Bold" pitchFamily="34" charset="0"/>
              </a:rPr>
              <a:t>Powers</a:t>
            </a:r>
          </a:p>
        </p:txBody>
      </p:sp>
      <p:graphicFrame>
        <p:nvGraphicFramePr>
          <p:cNvPr id="27774" name="Group 126"/>
          <p:cNvGraphicFramePr>
            <a:graphicFrameLocks noGrp="1"/>
          </p:cNvGraphicFramePr>
          <p:nvPr>
            <p:ph type="tbl" idx="1"/>
          </p:nvPr>
        </p:nvGraphicFramePr>
        <p:xfrm>
          <a:off x="609600" y="1295400"/>
          <a:ext cx="8001000" cy="3325368"/>
        </p:xfrm>
        <a:graphic>
          <a:graphicData uri="http://schemas.openxmlformats.org/drawingml/2006/table">
            <a:tbl>
              <a:tblPr/>
              <a:tblGrid>
                <a:gridCol w="2743200"/>
                <a:gridCol w="3200400"/>
                <a:gridCol w="2057400"/>
              </a:tblGrid>
              <a:tr h="59611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smtClean="0">
                          <a:ln>
                            <a:noFill/>
                          </a:ln>
                          <a:solidFill>
                            <a:srgbClr val="FF0000"/>
                          </a:solidFill>
                          <a:effectLst/>
                          <a:latin typeface="Britannic Bold" pitchFamily="34" charset="0"/>
                        </a:rPr>
                        <a:t>National Government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sng" strike="noStrike" cap="none" normalizeH="0" baseline="0" dirty="0" smtClean="0">
                          <a:ln>
                            <a:noFill/>
                          </a:ln>
                          <a:solidFill>
                            <a:srgbClr val="FF0000"/>
                          </a:solidFill>
                          <a:effectLst/>
                          <a:latin typeface="Britannic Bold" pitchFamily="34" charset="0"/>
                        </a:rPr>
                        <a:t>State Government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1600" b="1" i="0" u="sng" strike="noStrike" cap="none" normalizeH="0" baseline="0" dirty="0" smtClean="0">
                          <a:ln>
                            <a:noFill/>
                          </a:ln>
                          <a:solidFill>
                            <a:srgbClr val="FF0000"/>
                          </a:solidFill>
                          <a:effectLst/>
                          <a:latin typeface="Britannic Bold" pitchFamily="34" charset="0"/>
                        </a:rPr>
                        <a:t>Denied to both</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sng"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Suspend habeas corpus, except in rebellion or invasion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700" b="0" dirty="0" smtClean="0">
                          <a:solidFill>
                            <a:srgbClr val="FF0000"/>
                          </a:solidFill>
                          <a:latin typeface="Britannic Bold" pitchFamily="34" charset="0"/>
                        </a:rPr>
                        <a:t>Enter into treaties, alliances, or confederations</a:t>
                      </a: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Pass ex post facto laws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en-US" sz="1700" b="0" dirty="0" smtClean="0">
                          <a:solidFill>
                            <a:srgbClr val="FF0000"/>
                          </a:solidFill>
                          <a:latin typeface="Britannic Bold" pitchFamily="34" charset="0"/>
                        </a:rPr>
                        <a:t>Lay tax or duty on items exported from any state</a:t>
                      </a: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700" b="0" dirty="0" smtClean="0">
                          <a:solidFill>
                            <a:srgbClr val="FF0000"/>
                          </a:solidFill>
                          <a:latin typeface="Britannic Bold" pitchFamily="34" charset="0"/>
                        </a:rPr>
                        <a:t>Coin money</a:t>
                      </a: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Pass Bills of Attainder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Violate provisions of the Bill of Rights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700" b="0" dirty="0" smtClean="0">
                          <a:solidFill>
                            <a:srgbClr val="FF0000"/>
                          </a:solidFill>
                          <a:latin typeface="Britannic Bold" pitchFamily="34" charset="0"/>
                        </a:rPr>
                        <a:t>Declare war</a:t>
                      </a: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0" i="0" u="none" strike="noStrike" cap="none" normalizeH="0" baseline="0" dirty="0" smtClean="0">
                          <a:ln>
                            <a:noFill/>
                          </a:ln>
                          <a:solidFill>
                            <a:srgbClr val="FF0000"/>
                          </a:solidFill>
                          <a:effectLst/>
                          <a:latin typeface="Britannic Bold" pitchFamily="34" charset="0"/>
                        </a:rPr>
                        <a:t>Grant titles of nobility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1700" b="0" dirty="0" smtClean="0">
                          <a:solidFill>
                            <a:srgbClr val="FF0000"/>
                          </a:solidFill>
                          <a:latin typeface="Britannic Bold" pitchFamily="34" charset="0"/>
                        </a:rPr>
                        <a:t>Enter into agreements with other states or foreign powers</a:t>
                      </a: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700" b="0" i="0" u="none" strike="noStrike" cap="none" normalizeH="0" baseline="0" dirty="0" smtClean="0">
                        <a:ln>
                          <a:noFill/>
                        </a:ln>
                        <a:solidFill>
                          <a:srgbClr val="FF0000"/>
                        </a:solidFill>
                        <a:effectLst/>
                        <a:latin typeface="Britannic Bold"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28600"/>
            <a:ext cx="8183880" cy="1051560"/>
          </a:xfrm>
        </p:spPr>
        <p:txBody>
          <a:bodyPr/>
          <a:lstStyle/>
          <a:p>
            <a:r>
              <a:rPr lang="en-US" altLang="en-US" sz="3800" b="1" dirty="0">
                <a:latin typeface="Britannic Bold" pitchFamily="34" charset="0"/>
              </a:rPr>
              <a:t>History of Federalism</a:t>
            </a:r>
            <a:endParaRPr lang="en-US" sz="3800" b="1" dirty="0">
              <a:latin typeface="Britannic Bold" pitchFamily="34" charset="0"/>
            </a:endParaRPr>
          </a:p>
        </p:txBody>
      </p:sp>
      <p:sp>
        <p:nvSpPr>
          <p:cNvPr id="79875" name="Rectangle 3"/>
          <p:cNvSpPr>
            <a:spLocks noGrp="1" noChangeArrowheads="1"/>
          </p:cNvSpPr>
          <p:nvPr>
            <p:ph type="body" sz="half" idx="1"/>
          </p:nvPr>
        </p:nvSpPr>
        <p:spPr>
          <a:xfrm>
            <a:off x="457200" y="1600201"/>
            <a:ext cx="4800600" cy="3581399"/>
          </a:xfrm>
        </p:spPr>
        <p:txBody>
          <a:bodyPr/>
          <a:lstStyle/>
          <a:p>
            <a:pPr algn="ctr">
              <a:buFontTx/>
              <a:buNone/>
            </a:pPr>
            <a:r>
              <a:rPr lang="en-US" altLang="en-US" sz="2600" b="1" dirty="0">
                <a:solidFill>
                  <a:srgbClr val="FF0000"/>
                </a:solidFill>
                <a:latin typeface="Britannic Bold" pitchFamily="34" charset="0"/>
              </a:rPr>
              <a:t>Dual Federalism</a:t>
            </a:r>
          </a:p>
          <a:p>
            <a:pPr algn="ctr">
              <a:buFontTx/>
              <a:buNone/>
            </a:pPr>
            <a:r>
              <a:rPr lang="en-US" altLang="en-US" sz="2200" dirty="0">
                <a:latin typeface="Britannic Bold" pitchFamily="34" charset="0"/>
              </a:rPr>
              <a:t>1787 – 1930s</a:t>
            </a:r>
          </a:p>
          <a:p>
            <a:r>
              <a:rPr lang="en-US" altLang="en-US" dirty="0">
                <a:latin typeface="Britannic Bold" pitchFamily="34" charset="0"/>
              </a:rPr>
              <a:t>“Layer cake” federalism</a:t>
            </a:r>
          </a:p>
          <a:p>
            <a:r>
              <a:rPr lang="en-US" altLang="en-US" dirty="0">
                <a:latin typeface="Britannic Bold" pitchFamily="34" charset="0"/>
              </a:rPr>
              <a:t>Each level of government has clear and distinct roles to carry out.</a:t>
            </a:r>
          </a:p>
          <a:p>
            <a:r>
              <a:rPr lang="en-US" altLang="en-US" dirty="0">
                <a:latin typeface="Britannic Bold" pitchFamily="34" charset="0"/>
              </a:rPr>
              <a:t>It’s the same cake, but each layer’s </a:t>
            </a:r>
            <a:r>
              <a:rPr lang="en-US" altLang="en-US" dirty="0" smtClean="0">
                <a:latin typeface="Britannic Bold" pitchFamily="34" charset="0"/>
              </a:rPr>
              <a:t>different.</a:t>
            </a:r>
            <a:endParaRPr lang="en-US" altLang="en-US" dirty="0">
              <a:latin typeface="Britannic Bold" pitchFamily="34" charset="0"/>
            </a:endParaRPr>
          </a:p>
        </p:txBody>
      </p:sp>
      <p:sp>
        <p:nvSpPr>
          <p:cNvPr id="79876" name="Rectangle 4"/>
          <p:cNvSpPr>
            <a:spLocks noGrp="1" noChangeArrowheads="1"/>
          </p:cNvSpPr>
          <p:nvPr>
            <p:ph type="body" sz="half" idx="2"/>
          </p:nvPr>
        </p:nvSpPr>
        <p:spPr/>
        <p:txBody>
          <a:bodyPr/>
          <a:lstStyle/>
          <a:p>
            <a:pPr algn="ctr">
              <a:buFontTx/>
              <a:buNone/>
            </a:pPr>
            <a:endParaRPr lang="en-US" altLang="en-US">
              <a:latin typeface="Britannic Bold" pitchFamily="34" charset="0"/>
            </a:endParaRPr>
          </a:p>
          <a:p>
            <a:endParaRPr lang="en-US" sz="3200"/>
          </a:p>
        </p:txBody>
      </p:sp>
      <p:pic>
        <p:nvPicPr>
          <p:cNvPr id="79877" name="Picture 5" descr="scrap"/>
          <p:cNvPicPr>
            <a:picLocks noChangeAspect="1" noChangeArrowheads="1"/>
          </p:cNvPicPr>
          <p:nvPr/>
        </p:nvPicPr>
        <p:blipFill>
          <a:blip r:embed="rId2" cstate="print"/>
          <a:srcRect/>
          <a:stretch>
            <a:fillRect/>
          </a:stretch>
        </p:blipFill>
        <p:spPr bwMode="auto">
          <a:xfrm>
            <a:off x="5181600" y="1905000"/>
            <a:ext cx="3505200" cy="3810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 calcmode="lin" valueType="num">
                                      <p:cBhvr additive="base">
                                        <p:cTn id="19" dur="500" fill="hold"/>
                                        <p:tgtEl>
                                          <p:spTgt spid="798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5">
                                            <p:txEl>
                                              <p:pRg st="3" end="3"/>
                                            </p:txEl>
                                          </p:spTgt>
                                        </p:tgtEl>
                                        <p:attrNameLst>
                                          <p:attrName>style.visibility</p:attrName>
                                        </p:attrNameLst>
                                      </p:cBhvr>
                                      <p:to>
                                        <p:strVal val="visible"/>
                                      </p:to>
                                    </p:set>
                                    <p:anim calcmode="lin" valueType="num">
                                      <p:cBhvr additive="base">
                                        <p:cTn id="25" dur="500" fill="hold"/>
                                        <p:tgtEl>
                                          <p:spTgt spid="798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75">
                                            <p:txEl>
                                              <p:pRg st="4" end="4"/>
                                            </p:txEl>
                                          </p:spTgt>
                                        </p:tgtEl>
                                        <p:attrNameLst>
                                          <p:attrName>style.visibility</p:attrName>
                                        </p:attrNameLst>
                                      </p:cBhvr>
                                      <p:to>
                                        <p:strVal val="visible"/>
                                      </p:to>
                                    </p:set>
                                    <p:anim calcmode="lin" valueType="num">
                                      <p:cBhvr additive="base">
                                        <p:cTn id="31" dur="500" fill="hold"/>
                                        <p:tgtEl>
                                          <p:spTgt spid="798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5">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2" presetClass="entr" presetSubtype="8" fill="hold" grpId="0" nodeType="afterEffect" nodePh="1">
                                  <p:stCondLst>
                                    <p:cond delay="6000"/>
                                  </p:stCondLst>
                                  <p:endCondLst>
                                    <p:cond evt="begin" delay="0">
                                      <p:tn val="34"/>
                                    </p:cond>
                                  </p:endCondLst>
                                  <p:childTnLst>
                                    <p:set>
                                      <p:cBhvr>
                                        <p:cTn id="35" dur="1" fill="hold">
                                          <p:stCondLst>
                                            <p:cond delay="0"/>
                                          </p:stCondLst>
                                        </p:cTn>
                                        <p:tgtEl>
                                          <p:spTgt spid="79876">
                                            <p:txEl>
                                              <p:pRg st="0" end="0"/>
                                            </p:txEl>
                                          </p:spTgt>
                                        </p:tgtEl>
                                        <p:attrNameLst>
                                          <p:attrName>style.visibility</p:attrName>
                                        </p:attrNameLst>
                                      </p:cBhvr>
                                      <p:to>
                                        <p:strVal val="visible"/>
                                      </p:to>
                                    </p:set>
                                    <p:anim calcmode="lin" valueType="num">
                                      <p:cBhvr additive="base">
                                        <p:cTn id="36" dur="500" fill="hold"/>
                                        <p:tgtEl>
                                          <p:spTgt spid="79876">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7987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P spid="79876" grpId="0" build="p" autoUpdateAnimBg="0" advAuto="600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28600"/>
            <a:ext cx="8183880" cy="1051560"/>
          </a:xfrm>
        </p:spPr>
        <p:txBody>
          <a:bodyPr/>
          <a:lstStyle/>
          <a:p>
            <a:r>
              <a:rPr lang="en-US" altLang="en-US" sz="3800" b="1" dirty="0">
                <a:latin typeface="Britannic Bold" pitchFamily="34" charset="0"/>
              </a:rPr>
              <a:t>History of Federalism</a:t>
            </a:r>
            <a:endParaRPr lang="en-US" sz="3800" b="1" dirty="0">
              <a:latin typeface="Britannic Bold" pitchFamily="34" charset="0"/>
            </a:endParaRPr>
          </a:p>
        </p:txBody>
      </p:sp>
      <p:sp>
        <p:nvSpPr>
          <p:cNvPr id="80899" name="Rectangle 3"/>
          <p:cNvSpPr>
            <a:spLocks noGrp="1" noChangeArrowheads="1"/>
          </p:cNvSpPr>
          <p:nvPr>
            <p:ph type="body" sz="half" idx="1"/>
          </p:nvPr>
        </p:nvSpPr>
        <p:spPr>
          <a:xfrm>
            <a:off x="457200" y="1600200"/>
            <a:ext cx="4800600" cy="4495799"/>
          </a:xfrm>
        </p:spPr>
        <p:txBody>
          <a:bodyPr>
            <a:normAutofit lnSpcReduction="10000"/>
          </a:bodyPr>
          <a:lstStyle/>
          <a:p>
            <a:pPr algn="ctr">
              <a:buFontTx/>
              <a:buNone/>
            </a:pPr>
            <a:r>
              <a:rPr lang="en-US" altLang="en-US" sz="2600" b="1" dirty="0">
                <a:solidFill>
                  <a:srgbClr val="FF0000"/>
                </a:solidFill>
                <a:latin typeface="Britannic Bold" pitchFamily="34" charset="0"/>
              </a:rPr>
              <a:t>Cooperative Federalism</a:t>
            </a:r>
          </a:p>
          <a:p>
            <a:pPr algn="ctr">
              <a:buFontTx/>
              <a:buNone/>
            </a:pPr>
            <a:r>
              <a:rPr lang="en-US" altLang="en-US" sz="2200" dirty="0">
                <a:latin typeface="Britannic Bold" pitchFamily="34" charset="0"/>
              </a:rPr>
              <a:t>Since the1930s</a:t>
            </a:r>
          </a:p>
          <a:p>
            <a:r>
              <a:rPr lang="en-US" altLang="en-US" dirty="0">
                <a:latin typeface="Britannic Bold" pitchFamily="34" charset="0"/>
              </a:rPr>
              <a:t>“Marble cake” federalism</a:t>
            </a:r>
          </a:p>
          <a:p>
            <a:r>
              <a:rPr lang="en-US" altLang="en-US" dirty="0">
                <a:latin typeface="Britannic Bold" pitchFamily="34" charset="0"/>
              </a:rPr>
              <a:t>Each level of government has roles to carry out, but...</a:t>
            </a:r>
          </a:p>
          <a:p>
            <a:r>
              <a:rPr lang="en-US" altLang="en-US" dirty="0" smtClean="0">
                <a:latin typeface="Britannic Bold" pitchFamily="34" charset="0"/>
              </a:rPr>
              <a:t>Shared costs and administration</a:t>
            </a:r>
          </a:p>
          <a:p>
            <a:r>
              <a:rPr lang="en-US" altLang="en-US" dirty="0" smtClean="0">
                <a:latin typeface="Britannic Bold" pitchFamily="34" charset="0"/>
              </a:rPr>
              <a:t>Lots </a:t>
            </a:r>
            <a:r>
              <a:rPr lang="en-US" altLang="en-US" dirty="0">
                <a:latin typeface="Britannic Bold" pitchFamily="34" charset="0"/>
              </a:rPr>
              <a:t>of overlap between roles to be carried out</a:t>
            </a:r>
            <a:r>
              <a:rPr lang="en-US" altLang="en-US" dirty="0" smtClean="0">
                <a:latin typeface="Britannic Bold" pitchFamily="34" charset="0"/>
              </a:rPr>
              <a:t>.</a:t>
            </a:r>
          </a:p>
          <a:p>
            <a:r>
              <a:rPr lang="en-US" altLang="en-US" dirty="0" smtClean="0">
                <a:latin typeface="Britannic Bold" pitchFamily="34" charset="0"/>
              </a:rPr>
              <a:t>The </a:t>
            </a:r>
            <a:r>
              <a:rPr lang="en-US" altLang="en-US" dirty="0">
                <a:latin typeface="Britannic Bold" pitchFamily="34" charset="0"/>
              </a:rPr>
              <a:t>flavors in the cake are all mixed up!</a:t>
            </a:r>
          </a:p>
          <a:p>
            <a:endParaRPr lang="en-US" sz="3200" dirty="0"/>
          </a:p>
        </p:txBody>
      </p:sp>
      <p:sp>
        <p:nvSpPr>
          <p:cNvPr id="80900" name="Rectangle 4"/>
          <p:cNvSpPr>
            <a:spLocks noGrp="1" noChangeArrowheads="1"/>
          </p:cNvSpPr>
          <p:nvPr>
            <p:ph type="body" sz="half" idx="2"/>
          </p:nvPr>
        </p:nvSpPr>
        <p:spPr/>
        <p:txBody>
          <a:bodyPr/>
          <a:lstStyle/>
          <a:p>
            <a:pPr algn="ctr">
              <a:buFontTx/>
              <a:buNone/>
            </a:pPr>
            <a:endParaRPr lang="en-US" altLang="en-US" dirty="0">
              <a:latin typeface="Britannic Bold" pitchFamily="34" charset="0"/>
            </a:endParaRPr>
          </a:p>
          <a:p>
            <a:endParaRPr lang="en-US" sz="3200" dirty="0"/>
          </a:p>
        </p:txBody>
      </p:sp>
      <p:pic>
        <p:nvPicPr>
          <p:cNvPr id="80902" name="Picture 6" descr="scrap"/>
          <p:cNvPicPr>
            <a:picLocks noChangeAspect="1" noChangeArrowheads="1"/>
          </p:cNvPicPr>
          <p:nvPr/>
        </p:nvPicPr>
        <p:blipFill>
          <a:blip r:embed="rId2" cstate="print"/>
          <a:srcRect/>
          <a:stretch>
            <a:fillRect/>
          </a:stretch>
        </p:blipFill>
        <p:spPr bwMode="auto">
          <a:xfrm>
            <a:off x="5558118" y="1752600"/>
            <a:ext cx="3012141" cy="42672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0899">
                                            <p:txEl>
                                              <p:pRg st="5" end="5"/>
                                            </p:txEl>
                                          </p:spTgt>
                                        </p:tgtEl>
                                        <p:attrNameLst>
                                          <p:attrName>style.visibility</p:attrName>
                                        </p:attrNameLst>
                                      </p:cBhvr>
                                      <p:to>
                                        <p:strVal val="visible"/>
                                      </p:to>
                                    </p:set>
                                    <p:anim calcmode="lin" valueType="num">
                                      <p:cBhvr additive="base">
                                        <p:cTn id="37"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0899">
                                            <p:txEl>
                                              <p:pRg st="6" end="6"/>
                                            </p:txEl>
                                          </p:spTgt>
                                        </p:tgtEl>
                                        <p:attrNameLst>
                                          <p:attrName>style.visibility</p:attrName>
                                        </p:attrNameLst>
                                      </p:cBhvr>
                                      <p:to>
                                        <p:strVal val="visible"/>
                                      </p:to>
                                    </p:set>
                                    <p:anim calcmode="lin" valueType="num">
                                      <p:cBhvr additive="base">
                                        <p:cTn id="43" dur="500" fill="hold"/>
                                        <p:tgtEl>
                                          <p:spTgt spid="808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899">
                                            <p:txEl>
                                              <p:pRg st="6" end="6"/>
                                            </p:txEl>
                                          </p:spTgt>
                                        </p:tgtEl>
                                        <p:attrNameLst>
                                          <p:attrName>ppt_y</p:attrName>
                                        </p:attrNameLst>
                                      </p:cBhvr>
                                      <p:tavLst>
                                        <p:tav tm="0">
                                          <p:val>
                                            <p:strVal val="#ppt_y"/>
                                          </p:val>
                                        </p:tav>
                                        <p:tav tm="100000">
                                          <p:val>
                                            <p:strVal val="#ppt_y"/>
                                          </p:val>
                                        </p:tav>
                                      </p:tavLst>
                                    </p:anim>
                                  </p:childTnLst>
                                </p:cTn>
                              </p:par>
                            </p:childTnLst>
                          </p:cTn>
                        </p:par>
                        <p:par>
                          <p:cTn id="45" fill="hold">
                            <p:stCondLst>
                              <p:cond delay="500"/>
                            </p:stCondLst>
                            <p:childTnLst>
                              <p:par>
                                <p:cTn id="46" presetID="2" presetClass="entr" presetSubtype="8" fill="hold" grpId="0" nodeType="afterEffect" nodePh="1">
                                  <p:stCondLst>
                                    <p:cond delay="6000"/>
                                  </p:stCondLst>
                                  <p:endCondLst>
                                    <p:cond evt="begin" delay="0">
                                      <p:tn val="46"/>
                                    </p:cond>
                                  </p:endCondLst>
                                  <p:childTnLst>
                                    <p:set>
                                      <p:cBhvr>
                                        <p:cTn id="47" dur="1" fill="hold">
                                          <p:stCondLst>
                                            <p:cond delay="0"/>
                                          </p:stCondLst>
                                        </p:cTn>
                                        <p:tgtEl>
                                          <p:spTgt spid="80900">
                                            <p:txEl>
                                              <p:pRg st="0" end="0"/>
                                            </p:txEl>
                                          </p:spTgt>
                                        </p:tgtEl>
                                        <p:attrNameLst>
                                          <p:attrName>style.visibility</p:attrName>
                                        </p:attrNameLst>
                                      </p:cBhvr>
                                      <p:to>
                                        <p:strVal val="visible"/>
                                      </p:to>
                                    </p:set>
                                    <p:anim calcmode="lin" valueType="num">
                                      <p:cBhvr additive="base">
                                        <p:cTn id="48" dur="500" fill="hold"/>
                                        <p:tgtEl>
                                          <p:spTgt spid="80900">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8090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P spid="80900" grpId="0" build="p" autoUpdateAnimBg="0" advAuto="600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57200"/>
            <a:ext cx="8229600" cy="1143000"/>
          </a:xfrm>
        </p:spPr>
        <p:txBody>
          <a:bodyPr>
            <a:normAutofit fontScale="90000"/>
          </a:bodyPr>
          <a:lstStyle/>
          <a:p>
            <a:r>
              <a:rPr lang="en-US" dirty="0"/>
              <a:t>Intergovernmental Relations Today</a:t>
            </a:r>
          </a:p>
        </p:txBody>
      </p:sp>
      <p:sp>
        <p:nvSpPr>
          <p:cNvPr id="15363" name="Rectangle 3"/>
          <p:cNvSpPr>
            <a:spLocks noGrp="1" noChangeArrowheads="1"/>
          </p:cNvSpPr>
          <p:nvPr>
            <p:ph type="body" idx="1"/>
          </p:nvPr>
        </p:nvSpPr>
        <p:spPr>
          <a:xfrm>
            <a:off x="457200" y="1676400"/>
            <a:ext cx="8183880" cy="4187952"/>
          </a:xfrm>
        </p:spPr>
        <p:txBody>
          <a:bodyPr>
            <a:normAutofit fontScale="92500" lnSpcReduction="10000"/>
          </a:bodyPr>
          <a:lstStyle/>
          <a:p>
            <a:pPr>
              <a:buNone/>
            </a:pPr>
            <a:r>
              <a:rPr lang="en-US" b="1" dirty="0" smtClean="0"/>
              <a:t>Fiscal </a:t>
            </a:r>
            <a:r>
              <a:rPr lang="en-US" b="1" dirty="0"/>
              <a:t>Federalism </a:t>
            </a:r>
          </a:p>
          <a:p>
            <a:r>
              <a:rPr lang="en-US" sz="2400" b="1" dirty="0"/>
              <a:t>The Grant System: Distributing the Federal Pie</a:t>
            </a:r>
          </a:p>
          <a:p>
            <a:pPr lvl="1"/>
            <a:r>
              <a:rPr lang="en-US" b="1" dirty="0"/>
              <a:t>Categorical Grants: federal grants that can be used for specific purposes; grants with strings attached</a:t>
            </a:r>
          </a:p>
          <a:p>
            <a:pPr lvl="2"/>
            <a:r>
              <a:rPr lang="en-US" b="1" dirty="0"/>
              <a:t>Project Grants: based on merit</a:t>
            </a:r>
          </a:p>
          <a:p>
            <a:pPr lvl="2"/>
            <a:r>
              <a:rPr lang="en-US" b="1" dirty="0"/>
              <a:t>Formula Grants: amount varies based on formulas</a:t>
            </a:r>
          </a:p>
          <a:p>
            <a:pPr lvl="1"/>
            <a:r>
              <a:rPr lang="en-US" b="1" dirty="0"/>
              <a:t>Block Grants: federal grants given more or less automatically to support broad programs</a:t>
            </a:r>
          </a:p>
          <a:p>
            <a:pPr lvl="1"/>
            <a:r>
              <a:rPr lang="en-US" b="1" dirty="0"/>
              <a:t>Grants are given to states and local governments.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3"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229600" cy="1143000"/>
          </a:xfrm>
        </p:spPr>
        <p:txBody>
          <a:bodyPr>
            <a:normAutofit fontScale="90000"/>
          </a:bodyPr>
          <a:lstStyle/>
          <a:p>
            <a:r>
              <a:rPr lang="en-US" dirty="0"/>
              <a:t>Intergovernmental Relations Today</a:t>
            </a:r>
          </a:p>
        </p:txBody>
      </p:sp>
      <p:sp>
        <p:nvSpPr>
          <p:cNvPr id="16387" name="Rectangle 3"/>
          <p:cNvSpPr>
            <a:spLocks noGrp="1" noChangeArrowheads="1"/>
          </p:cNvSpPr>
          <p:nvPr>
            <p:ph type="body" idx="1"/>
          </p:nvPr>
        </p:nvSpPr>
        <p:spPr>
          <a:xfrm>
            <a:off x="457200" y="1905000"/>
            <a:ext cx="8183880" cy="4187952"/>
          </a:xfrm>
        </p:spPr>
        <p:txBody>
          <a:bodyPr>
            <a:normAutofit lnSpcReduction="10000"/>
          </a:bodyPr>
          <a:lstStyle/>
          <a:p>
            <a:pPr>
              <a:lnSpc>
                <a:spcPct val="90000"/>
              </a:lnSpc>
              <a:buNone/>
            </a:pPr>
            <a:r>
              <a:rPr lang="en-US" b="1" dirty="0"/>
              <a:t>Fiscal Federalism (continued)</a:t>
            </a:r>
          </a:p>
          <a:p>
            <a:pPr>
              <a:lnSpc>
                <a:spcPct val="90000"/>
              </a:lnSpc>
            </a:pPr>
            <a:r>
              <a:rPr lang="en-US" sz="2200" b="1" dirty="0"/>
              <a:t>The Scramble for Federal Dollars</a:t>
            </a:r>
          </a:p>
          <a:p>
            <a:pPr lvl="1">
              <a:lnSpc>
                <a:spcPct val="90000"/>
              </a:lnSpc>
            </a:pPr>
            <a:r>
              <a:rPr lang="en-US" sz="2200" b="1" dirty="0"/>
              <a:t>$460 billion in grants every year</a:t>
            </a:r>
          </a:p>
          <a:p>
            <a:pPr lvl="1">
              <a:lnSpc>
                <a:spcPct val="90000"/>
              </a:lnSpc>
            </a:pPr>
            <a:r>
              <a:rPr lang="en-US" sz="2200" b="1" dirty="0"/>
              <a:t>Grant distribution follows universalism—a little something for everybody</a:t>
            </a:r>
            <a:r>
              <a:rPr lang="en-US" sz="2200" b="1" dirty="0" smtClean="0"/>
              <a:t>.</a:t>
            </a:r>
          </a:p>
          <a:p>
            <a:pPr lvl="1">
              <a:lnSpc>
                <a:spcPct val="90000"/>
              </a:lnSpc>
              <a:buNone/>
            </a:pPr>
            <a:endParaRPr lang="en-US" sz="2200" b="1" dirty="0"/>
          </a:p>
          <a:p>
            <a:pPr>
              <a:lnSpc>
                <a:spcPct val="90000"/>
              </a:lnSpc>
            </a:pPr>
            <a:r>
              <a:rPr lang="en-US" sz="2200" b="1" dirty="0"/>
              <a:t>The Mandate Blues</a:t>
            </a:r>
          </a:p>
          <a:p>
            <a:pPr lvl="1">
              <a:lnSpc>
                <a:spcPct val="90000"/>
              </a:lnSpc>
            </a:pPr>
            <a:r>
              <a:rPr lang="en-US" sz="2200" b="1" dirty="0"/>
              <a:t>Mandates direct states or local governments to comply with federal rules under threat of penalties or as a condition of receipt of a federal grant.</a:t>
            </a:r>
          </a:p>
          <a:p>
            <a:pPr lvl="1">
              <a:lnSpc>
                <a:spcPct val="90000"/>
              </a:lnSpc>
            </a:pPr>
            <a:r>
              <a:rPr lang="en-US" sz="2200" b="1" dirty="0"/>
              <a:t>Unfunded </a:t>
            </a:r>
            <a:r>
              <a:rPr lang="en-US" sz="2200" b="1" dirty="0" smtClean="0"/>
              <a:t>mandates:  have to comply but no money given to make it happen</a:t>
            </a:r>
            <a:endParaRPr lang="en-US" sz="22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38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3"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228600"/>
            <a:ext cx="8183880" cy="1051560"/>
          </a:xfrm>
        </p:spPr>
        <p:txBody>
          <a:bodyPr/>
          <a:lstStyle/>
          <a:p>
            <a:r>
              <a:rPr lang="en-US" dirty="0"/>
              <a:t>Understanding Federalism</a:t>
            </a:r>
          </a:p>
        </p:txBody>
      </p:sp>
      <p:sp>
        <p:nvSpPr>
          <p:cNvPr id="17411" name="Rectangle 3"/>
          <p:cNvSpPr>
            <a:spLocks noGrp="1" noChangeArrowheads="1"/>
          </p:cNvSpPr>
          <p:nvPr>
            <p:ph type="body" sz="half" idx="1"/>
          </p:nvPr>
        </p:nvSpPr>
        <p:spPr>
          <a:xfrm>
            <a:off x="228600" y="1676401"/>
            <a:ext cx="4262438" cy="4191000"/>
          </a:xfrm>
        </p:spPr>
        <p:txBody>
          <a:bodyPr>
            <a:normAutofit fontScale="92500"/>
          </a:bodyPr>
          <a:lstStyle/>
          <a:p>
            <a:pPr>
              <a:buNone/>
            </a:pPr>
            <a:r>
              <a:rPr lang="en-US" sz="2400" b="1" u="sng" dirty="0"/>
              <a:t>Advantages for </a:t>
            </a:r>
            <a:r>
              <a:rPr lang="en-US" sz="2400" b="1" u="sng" dirty="0" smtClean="0"/>
              <a:t>Democracy</a:t>
            </a:r>
          </a:p>
          <a:p>
            <a:pPr>
              <a:buNone/>
            </a:pPr>
            <a:endParaRPr lang="en-US" sz="2400" b="1" u="sng" dirty="0"/>
          </a:p>
          <a:p>
            <a:r>
              <a:rPr lang="en-US" sz="2200" b="1" dirty="0"/>
              <a:t>Increases access to </a:t>
            </a:r>
            <a:r>
              <a:rPr lang="en-US" sz="2200" b="1" dirty="0" smtClean="0"/>
              <a:t>government</a:t>
            </a:r>
          </a:p>
          <a:p>
            <a:pPr>
              <a:buNone/>
            </a:pPr>
            <a:endParaRPr lang="en-US" sz="2200" b="1" dirty="0"/>
          </a:p>
          <a:p>
            <a:r>
              <a:rPr lang="en-US" sz="2200" b="1" dirty="0"/>
              <a:t>Local problems can be solved locally</a:t>
            </a:r>
          </a:p>
          <a:p>
            <a:pPr>
              <a:buNone/>
            </a:pPr>
            <a:endParaRPr lang="en-US" sz="2200" b="1" dirty="0" smtClean="0"/>
          </a:p>
          <a:p>
            <a:r>
              <a:rPr lang="en-US" sz="2200" b="1" dirty="0" smtClean="0"/>
              <a:t>Hard </a:t>
            </a:r>
            <a:r>
              <a:rPr lang="en-US" sz="2200" b="1" dirty="0"/>
              <a:t>for political parties or interest groups to dominate all politics</a:t>
            </a:r>
          </a:p>
        </p:txBody>
      </p:sp>
      <p:sp>
        <p:nvSpPr>
          <p:cNvPr id="17412" name="Rectangle 4"/>
          <p:cNvSpPr>
            <a:spLocks noGrp="1" noChangeArrowheads="1"/>
          </p:cNvSpPr>
          <p:nvPr>
            <p:ph type="body" sz="half" idx="2"/>
          </p:nvPr>
        </p:nvSpPr>
        <p:spPr>
          <a:xfrm>
            <a:off x="4652963" y="1600200"/>
            <a:ext cx="4186237" cy="4267199"/>
          </a:xfrm>
        </p:spPr>
        <p:txBody>
          <a:bodyPr>
            <a:normAutofit fontScale="92500" lnSpcReduction="10000"/>
          </a:bodyPr>
          <a:lstStyle/>
          <a:p>
            <a:pPr>
              <a:buNone/>
            </a:pPr>
            <a:r>
              <a:rPr lang="en-US" sz="2400" b="1" u="sng" dirty="0"/>
              <a:t>Disadvantages for </a:t>
            </a:r>
            <a:r>
              <a:rPr lang="en-US" sz="2400" b="1" u="sng" dirty="0" smtClean="0"/>
              <a:t>Democracy</a:t>
            </a:r>
          </a:p>
          <a:p>
            <a:pPr>
              <a:buNone/>
            </a:pPr>
            <a:endParaRPr lang="en-US" sz="2400" b="1" u="sng" dirty="0"/>
          </a:p>
          <a:p>
            <a:r>
              <a:rPr lang="en-US" sz="2200" b="1" dirty="0"/>
              <a:t>States have different levels of service</a:t>
            </a:r>
          </a:p>
          <a:p>
            <a:pPr>
              <a:buNone/>
            </a:pPr>
            <a:endParaRPr lang="en-US" sz="2200" b="1" dirty="0" smtClean="0"/>
          </a:p>
          <a:p>
            <a:r>
              <a:rPr lang="en-US" sz="2200" b="1" dirty="0" smtClean="0"/>
              <a:t>Local </a:t>
            </a:r>
            <a:r>
              <a:rPr lang="en-US" sz="2200" b="1" dirty="0"/>
              <a:t>interest can counteract national interests</a:t>
            </a:r>
          </a:p>
          <a:p>
            <a:pPr>
              <a:buNone/>
            </a:pPr>
            <a:endParaRPr lang="en-US" sz="2200" b="1" dirty="0" smtClean="0"/>
          </a:p>
          <a:p>
            <a:r>
              <a:rPr lang="en-US" sz="2200" b="1" dirty="0" smtClean="0"/>
              <a:t>Too </a:t>
            </a:r>
            <a:r>
              <a:rPr lang="en-US" sz="2200" b="1" dirty="0"/>
              <a:t>many levels of government and too much money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741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7412">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741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74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P spid="17412"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541994"/>
          </a:xfrm>
        </p:spPr>
        <p:txBody>
          <a:bodyPr>
            <a:noAutofit/>
          </a:bodyPr>
          <a:lstStyle/>
          <a:p>
            <a:pPr algn="ctr"/>
            <a:r>
              <a:rPr lang="en-US" sz="3800" dirty="0" smtClean="0"/>
              <a:t>Federalism</a:t>
            </a:r>
            <a:endParaRPr lang="en-US" sz="3800" dirty="0"/>
          </a:p>
        </p:txBody>
      </p:sp>
      <p:sp>
        <p:nvSpPr>
          <p:cNvPr id="3" name="Subtitle 2"/>
          <p:cNvSpPr>
            <a:spLocks noGrp="1"/>
          </p:cNvSpPr>
          <p:nvPr>
            <p:ph type="subTitle" idx="1"/>
          </p:nvPr>
        </p:nvSpPr>
        <p:spPr>
          <a:xfrm>
            <a:off x="533400" y="838200"/>
            <a:ext cx="8153400" cy="5867400"/>
          </a:xfrm>
          <a:ln>
            <a:noFill/>
          </a:ln>
        </p:spPr>
        <p:txBody>
          <a:bodyPr>
            <a:normAutofit fontScale="77500" lnSpcReduction="20000"/>
          </a:bodyPr>
          <a:lstStyle/>
          <a:p>
            <a:pPr algn="l"/>
            <a:r>
              <a:rPr lang="en-US" b="1" dirty="0" smtClean="0">
                <a:solidFill>
                  <a:srgbClr val="FF0000"/>
                </a:solidFill>
              </a:rPr>
              <a:t>Objectives:</a:t>
            </a:r>
          </a:p>
          <a:p>
            <a:pPr algn="l">
              <a:buFont typeface="Arial" pitchFamily="34" charset="0"/>
              <a:buChar char="•"/>
            </a:pPr>
            <a:r>
              <a:rPr lang="en-US" b="1" dirty="0" smtClean="0">
                <a:solidFill>
                  <a:srgbClr val="FF0000"/>
                </a:solidFill>
              </a:rPr>
              <a:t>Identify ways Constitution determines the powers of state &amp; national governments</a:t>
            </a:r>
          </a:p>
          <a:p>
            <a:pPr algn="l">
              <a:buFont typeface="Arial" pitchFamily="34" charset="0"/>
              <a:buChar char="•"/>
            </a:pPr>
            <a:r>
              <a:rPr lang="en-US" b="1" dirty="0" smtClean="0">
                <a:solidFill>
                  <a:srgbClr val="FF0000"/>
                </a:solidFill>
              </a:rPr>
              <a:t>Understand the relationship of implied powers to enumerated powers.</a:t>
            </a:r>
          </a:p>
          <a:p>
            <a:pPr algn="l">
              <a:buFont typeface="Arial" pitchFamily="34" charset="0"/>
              <a:buChar char="•"/>
            </a:pPr>
            <a:r>
              <a:rPr lang="en-US" b="1" dirty="0" smtClean="0">
                <a:solidFill>
                  <a:srgbClr val="FF0000"/>
                </a:solidFill>
              </a:rPr>
              <a:t>Compare the contrasting forms of dual &amp; cooperative federalism.</a:t>
            </a:r>
          </a:p>
          <a:p>
            <a:pPr algn="l">
              <a:buFont typeface="Arial" pitchFamily="34" charset="0"/>
              <a:buChar char="•"/>
            </a:pPr>
            <a:endParaRPr lang="en-US" sz="2200" b="1" dirty="0" smtClean="0">
              <a:solidFill>
                <a:srgbClr val="FF0000"/>
              </a:solidFill>
            </a:endParaRPr>
          </a:p>
          <a:p>
            <a:pPr algn="l"/>
            <a:r>
              <a:rPr lang="en-US" sz="2200" b="1" dirty="0" smtClean="0">
                <a:solidFill>
                  <a:srgbClr val="002060"/>
                </a:solidFill>
              </a:rPr>
              <a:t>Bell Ringer:</a:t>
            </a:r>
          </a:p>
          <a:p>
            <a:pPr algn="l"/>
            <a:r>
              <a:rPr lang="en-US" sz="2800" b="1" dirty="0" smtClean="0"/>
              <a:t>Imagine that you are a state official in charge of creating a program designed to reduce high school dropout rates.  Also assume that you want to have as much freedom in the process as possible.  In order to finance your program, however, you require the assistance through federal grants.  Using your knowledge of the different types of grants available from the federal government (categorical, block, etc.), which type would you prefer to receive for your program, and why?</a:t>
            </a:r>
          </a:p>
          <a:p>
            <a:pPr algn="l"/>
            <a:endParaRPr lang="en-US" sz="2200" b="1" dirty="0" smtClean="0">
              <a:solidFill>
                <a:srgbClr val="FF0000"/>
              </a:solidFill>
            </a:endParaRPr>
          </a:p>
          <a:p>
            <a:pPr algn="l"/>
            <a:r>
              <a:rPr lang="en-US" sz="2600" b="1" dirty="0" smtClean="0">
                <a:solidFill>
                  <a:srgbClr val="FF0000"/>
                </a:solidFill>
              </a:rPr>
              <a:t>Homework:</a:t>
            </a:r>
          </a:p>
          <a:p>
            <a:pPr algn="l"/>
            <a:r>
              <a:rPr lang="en-US" sz="2600" b="1" dirty="0" smtClean="0">
                <a:solidFill>
                  <a:srgbClr val="FF0000"/>
                </a:solidFill>
              </a:rPr>
              <a:t>Unit 1 test next class</a:t>
            </a:r>
          </a:p>
          <a:p>
            <a:pPr algn="l"/>
            <a:r>
              <a:rPr lang="en-US" sz="2600" b="1" dirty="0" smtClean="0">
                <a:solidFill>
                  <a:srgbClr val="FF0000"/>
                </a:solidFill>
              </a:rPr>
              <a:t>Supreme Court cases – McCulloch and Gibbons packet</a:t>
            </a:r>
          </a:p>
          <a:p>
            <a:pPr algn="l"/>
            <a:r>
              <a:rPr lang="en-US" sz="2600" b="1" dirty="0" smtClean="0">
                <a:solidFill>
                  <a:srgbClr val="FF0000"/>
                </a:solidFill>
              </a:rPr>
              <a:t>Unit 1 essay due Thursday (A) and Friday (B)</a:t>
            </a:r>
          </a:p>
          <a:p>
            <a:pPr algn="l"/>
            <a:endParaRPr lang="en-US" sz="2200" b="1" dirty="0">
              <a:solidFill>
                <a:srgbClr val="FF00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04800"/>
            <a:ext cx="8183880" cy="1051560"/>
          </a:xfrm>
        </p:spPr>
        <p:txBody>
          <a:bodyPr/>
          <a:lstStyle/>
          <a:p>
            <a:pPr algn="ctr"/>
            <a:r>
              <a:rPr lang="en-US" dirty="0"/>
              <a:t>Understanding Federalism</a:t>
            </a:r>
          </a:p>
        </p:txBody>
      </p:sp>
      <p:grpSp>
        <p:nvGrpSpPr>
          <p:cNvPr id="2" name="Group 23"/>
          <p:cNvGrpSpPr>
            <a:grpSpLocks/>
          </p:cNvGrpSpPr>
          <p:nvPr/>
        </p:nvGrpSpPr>
        <p:grpSpPr bwMode="auto">
          <a:xfrm>
            <a:off x="1676400" y="1524000"/>
            <a:ext cx="5867400" cy="4114800"/>
            <a:chOff x="1056" y="960"/>
            <a:chExt cx="3696" cy="3072"/>
          </a:xfrm>
        </p:grpSpPr>
        <p:pic>
          <p:nvPicPr>
            <p:cNvPr id="26645" name="Picture 21"/>
            <p:cNvPicPr>
              <a:picLocks noChangeAspect="1" noChangeArrowheads="1"/>
            </p:cNvPicPr>
            <p:nvPr/>
          </p:nvPicPr>
          <p:blipFill>
            <a:blip r:embed="rId3" cstate="print"/>
            <a:srcRect/>
            <a:stretch>
              <a:fillRect/>
            </a:stretch>
          </p:blipFill>
          <p:spPr bwMode="auto">
            <a:xfrm>
              <a:off x="1056" y="960"/>
              <a:ext cx="3696" cy="3072"/>
            </a:xfrm>
            <a:prstGeom prst="rect">
              <a:avLst/>
            </a:prstGeom>
            <a:solidFill>
              <a:schemeClr val="bg1"/>
            </a:solidFill>
            <a:ln>
              <a:noFill/>
            </a:ln>
            <a:effectLst/>
          </p:spPr>
        </p:pic>
        <p:sp>
          <p:nvSpPr>
            <p:cNvPr id="26646" name="Rectangle 22"/>
            <p:cNvSpPr>
              <a:spLocks noChangeArrowheads="1"/>
            </p:cNvSpPr>
            <p:nvPr/>
          </p:nvSpPr>
          <p:spPr bwMode="auto">
            <a:xfrm>
              <a:off x="1056" y="1248"/>
              <a:ext cx="384" cy="2160"/>
            </a:xfrm>
            <a:prstGeom prst="rect">
              <a:avLst/>
            </a:prstGeom>
            <a:solidFill>
              <a:schemeClr val="bg1"/>
            </a:solidFill>
            <a:ln w="9525">
              <a:noFill/>
              <a:miter lim="800000"/>
              <a:headEnd/>
              <a:tailEnd/>
            </a:ln>
            <a:effectLst/>
          </p:spPr>
          <p:txBody>
            <a:bodyPr wrap="none" anchor="ctr"/>
            <a:lstStyle/>
            <a:p>
              <a:endParaRPr lang="en-US"/>
            </a:p>
          </p:txBody>
        </p:sp>
      </p:gr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152400"/>
            <a:ext cx="8183880" cy="1051560"/>
          </a:xfrm>
        </p:spPr>
        <p:txBody>
          <a:bodyPr/>
          <a:lstStyle/>
          <a:p>
            <a:pPr algn="ctr"/>
            <a:r>
              <a:rPr lang="en-US" dirty="0"/>
              <a:t>Understanding Federalism</a:t>
            </a:r>
          </a:p>
        </p:txBody>
      </p:sp>
      <p:pic>
        <p:nvPicPr>
          <p:cNvPr id="39948" name="Picture 12"/>
          <p:cNvPicPr>
            <a:picLocks noGrp="1" noChangeAspect="1" noChangeArrowheads="1"/>
          </p:cNvPicPr>
          <p:nvPr>
            <p:ph idx="1"/>
          </p:nvPr>
        </p:nvPicPr>
        <p:blipFill>
          <a:blip r:embed="rId3" cstate="print"/>
          <a:srcRect/>
          <a:stretch>
            <a:fillRect/>
          </a:stretch>
        </p:blipFill>
        <p:spPr>
          <a:xfrm>
            <a:off x="990600" y="1295400"/>
            <a:ext cx="7239000" cy="4495800"/>
          </a:xfrm>
          <a:noFill/>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152400"/>
            <a:ext cx="8183880" cy="1051560"/>
          </a:xfrm>
        </p:spPr>
        <p:txBody>
          <a:bodyPr/>
          <a:lstStyle/>
          <a:p>
            <a:r>
              <a:rPr lang="en-US" dirty="0"/>
              <a:t>Understanding Federalism</a:t>
            </a:r>
          </a:p>
        </p:txBody>
      </p:sp>
      <p:sp>
        <p:nvSpPr>
          <p:cNvPr id="19459" name="Rectangle 3"/>
          <p:cNvSpPr>
            <a:spLocks noGrp="1" noChangeArrowheads="1"/>
          </p:cNvSpPr>
          <p:nvPr>
            <p:ph type="body" idx="1"/>
          </p:nvPr>
        </p:nvSpPr>
        <p:spPr>
          <a:xfrm>
            <a:off x="457200" y="1295400"/>
            <a:ext cx="8153400" cy="4187952"/>
          </a:xfrm>
        </p:spPr>
        <p:txBody>
          <a:bodyPr/>
          <a:lstStyle/>
          <a:p>
            <a:pPr>
              <a:buNone/>
            </a:pPr>
            <a:r>
              <a:rPr lang="en-US" sz="2600" b="1" dirty="0"/>
              <a:t>Federalism and the Scope of </a:t>
            </a:r>
            <a:r>
              <a:rPr lang="en-US" sz="2600" b="1" dirty="0" smtClean="0"/>
              <a:t>Government</a:t>
            </a:r>
          </a:p>
          <a:p>
            <a:pPr>
              <a:buNone/>
            </a:pPr>
            <a:endParaRPr lang="en-US" sz="2600" b="1" dirty="0"/>
          </a:p>
          <a:p>
            <a:r>
              <a:rPr lang="en-US" sz="2200" b="1" dirty="0"/>
              <a:t>What should the scope of national government be relative to the states</a:t>
            </a:r>
            <a:r>
              <a:rPr lang="en-US" sz="2200" b="1" dirty="0" smtClean="0"/>
              <a:t>?</a:t>
            </a:r>
          </a:p>
          <a:p>
            <a:pPr>
              <a:buNone/>
            </a:pPr>
            <a:endParaRPr lang="en-US" sz="2200" b="1" dirty="0"/>
          </a:p>
          <a:p>
            <a:pPr lvl="1"/>
            <a:r>
              <a:rPr lang="en-US" sz="2200" b="1" dirty="0"/>
              <a:t>National power increased with industrialization, expansion of individual rights, and social services</a:t>
            </a:r>
            <a:r>
              <a:rPr lang="en-US" sz="2200" b="1" dirty="0" smtClean="0"/>
              <a:t>.</a:t>
            </a:r>
          </a:p>
          <a:p>
            <a:pPr lvl="1">
              <a:buNone/>
            </a:pPr>
            <a:endParaRPr lang="en-US" sz="2200" b="1" dirty="0"/>
          </a:p>
          <a:p>
            <a:pPr lvl="1"/>
            <a:r>
              <a:rPr lang="en-US" sz="2200" b="1" dirty="0"/>
              <a:t>Most problems require resources afforded to the national, not state governments.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52400"/>
            <a:ext cx="8183880" cy="1051560"/>
          </a:xfrm>
        </p:spPr>
        <p:txBody>
          <a:bodyPr/>
          <a:lstStyle/>
          <a:p>
            <a:r>
              <a:rPr lang="en-US" dirty="0"/>
              <a:t>Understanding Federalism</a:t>
            </a:r>
          </a:p>
        </p:txBody>
      </p:sp>
      <p:pic>
        <p:nvPicPr>
          <p:cNvPr id="31758" name="Picture 14"/>
          <p:cNvPicPr>
            <a:picLocks noGrp="1" noChangeAspect="1" noChangeArrowheads="1"/>
          </p:cNvPicPr>
          <p:nvPr>
            <p:ph idx="1"/>
          </p:nvPr>
        </p:nvPicPr>
        <p:blipFill>
          <a:blip r:embed="rId3" cstate="print"/>
          <a:srcRect/>
          <a:stretch>
            <a:fillRect/>
          </a:stretch>
        </p:blipFill>
        <p:spPr>
          <a:xfrm>
            <a:off x="1524000" y="1219201"/>
            <a:ext cx="6019800" cy="4572000"/>
          </a:xfrm>
          <a:noFill/>
          <a:ln/>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183880" cy="1051560"/>
          </a:xfrm>
        </p:spPr>
        <p:txBody>
          <a:bodyPr/>
          <a:lstStyle/>
          <a:p>
            <a:r>
              <a:rPr lang="en-US" dirty="0"/>
              <a:t>Summary</a:t>
            </a:r>
          </a:p>
        </p:txBody>
      </p:sp>
      <p:sp>
        <p:nvSpPr>
          <p:cNvPr id="64515" name="Rectangle 3"/>
          <p:cNvSpPr>
            <a:spLocks noGrp="1" noChangeArrowheads="1"/>
          </p:cNvSpPr>
          <p:nvPr>
            <p:ph type="body" idx="1"/>
          </p:nvPr>
        </p:nvSpPr>
        <p:spPr>
          <a:xfrm>
            <a:off x="533400" y="1447800"/>
            <a:ext cx="8183880" cy="4187952"/>
          </a:xfrm>
        </p:spPr>
        <p:txBody>
          <a:bodyPr>
            <a:normAutofit/>
          </a:bodyPr>
          <a:lstStyle/>
          <a:p>
            <a:pPr>
              <a:lnSpc>
                <a:spcPct val="90000"/>
              </a:lnSpc>
            </a:pPr>
            <a:r>
              <a:rPr lang="en-US" sz="2400" b="1" dirty="0"/>
              <a:t>American federalism is a governmental system in which power is shared between a central government and the 50 state governments.</a:t>
            </a:r>
          </a:p>
          <a:p>
            <a:pPr>
              <a:lnSpc>
                <a:spcPct val="90000"/>
              </a:lnSpc>
            </a:pPr>
            <a:endParaRPr lang="en-US" sz="2400" b="1" dirty="0" smtClean="0"/>
          </a:p>
          <a:p>
            <a:pPr>
              <a:lnSpc>
                <a:spcPct val="90000"/>
              </a:lnSpc>
            </a:pPr>
            <a:r>
              <a:rPr lang="en-US" sz="2400" b="1" dirty="0" smtClean="0"/>
              <a:t>The </a:t>
            </a:r>
            <a:r>
              <a:rPr lang="en-US" sz="2400" b="1" dirty="0"/>
              <a:t>United States has moved from dual to cooperative federalism; fiscal federalism.</a:t>
            </a:r>
          </a:p>
          <a:p>
            <a:pPr>
              <a:lnSpc>
                <a:spcPct val="90000"/>
              </a:lnSpc>
            </a:pPr>
            <a:endParaRPr lang="en-US" sz="2400" b="1" dirty="0" smtClean="0"/>
          </a:p>
          <a:p>
            <a:pPr>
              <a:lnSpc>
                <a:spcPct val="90000"/>
              </a:lnSpc>
            </a:pPr>
            <a:r>
              <a:rPr lang="en-US" sz="2400" b="1" dirty="0" smtClean="0"/>
              <a:t>Federalism </a:t>
            </a:r>
            <a:r>
              <a:rPr lang="en-US" sz="2400" b="1" dirty="0"/>
              <a:t>leads to both advantages and disadvantages to democracy.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541994"/>
          </a:xfrm>
        </p:spPr>
        <p:txBody>
          <a:bodyPr>
            <a:normAutofit fontScale="90000"/>
          </a:bodyPr>
          <a:lstStyle/>
          <a:p>
            <a:pPr algn="ctr"/>
            <a:r>
              <a:rPr lang="en-US" dirty="0" smtClean="0"/>
              <a:t>What is Federalism</a:t>
            </a:r>
            <a:endParaRPr lang="en-US" dirty="0"/>
          </a:p>
        </p:txBody>
      </p:sp>
      <p:sp>
        <p:nvSpPr>
          <p:cNvPr id="3" name="Subtitle 2"/>
          <p:cNvSpPr>
            <a:spLocks noGrp="1"/>
          </p:cNvSpPr>
          <p:nvPr>
            <p:ph type="subTitle" idx="1"/>
          </p:nvPr>
        </p:nvSpPr>
        <p:spPr>
          <a:xfrm>
            <a:off x="381000" y="1752600"/>
            <a:ext cx="8305800" cy="4343400"/>
          </a:xfrm>
        </p:spPr>
        <p:txBody>
          <a:bodyPr>
            <a:normAutofit/>
          </a:bodyPr>
          <a:lstStyle/>
          <a:p>
            <a:pPr marL="342900" indent="-342900" algn="just">
              <a:spcBef>
                <a:spcPct val="20000"/>
              </a:spcBef>
              <a:buFont typeface="Wingdings" pitchFamily="2" charset="2"/>
              <a:buChar char="Ø"/>
            </a:pPr>
            <a:r>
              <a:rPr lang="en-US" sz="2800" b="1" dirty="0" smtClean="0">
                <a:solidFill>
                  <a:srgbClr val="FF0000"/>
                </a:solidFill>
                <a:latin typeface="Britannic Bold" pitchFamily="34" charset="0"/>
              </a:rPr>
              <a:t>A system of government in which political authority is divided between a national (or federal) government, and its political subdivisions (such as states).</a:t>
            </a:r>
            <a:endParaRPr lang="en-US" sz="2800" b="1" dirty="0">
              <a:solidFill>
                <a:srgbClr val="FF0000"/>
              </a:solidFill>
              <a:latin typeface="Britannic Bold" pitchFamily="34" charset="0"/>
            </a:endParaRPr>
          </a:p>
        </p:txBody>
      </p:sp>
      <p:sp>
        <p:nvSpPr>
          <p:cNvPr id="4" name="Rectangle 3"/>
          <p:cNvSpPr/>
          <p:nvPr/>
        </p:nvSpPr>
        <p:spPr>
          <a:xfrm>
            <a:off x="304800" y="3886200"/>
            <a:ext cx="8458200" cy="1384995"/>
          </a:xfrm>
          <a:prstGeom prst="rect">
            <a:avLst/>
          </a:prstGeom>
        </p:spPr>
        <p:txBody>
          <a:bodyPr wrap="square">
            <a:spAutoFit/>
          </a:bodyPr>
          <a:lstStyle/>
          <a:p>
            <a:pPr algn="just">
              <a:buClr>
                <a:schemeClr val="hlink"/>
              </a:buClr>
              <a:buSzPct val="65000"/>
              <a:buFont typeface="Wingdings" pitchFamily="2" charset="2"/>
              <a:buChar char="Ø"/>
            </a:pPr>
            <a:r>
              <a:rPr lang="en-US" sz="2800" b="1" dirty="0" smtClean="0">
                <a:solidFill>
                  <a:srgbClr val="FF0000"/>
                </a:solidFill>
                <a:effectLst>
                  <a:outerShdw blurRad="38100" dist="38100" dir="2700000" algn="tl">
                    <a:srgbClr val="C0C0C0"/>
                  </a:outerShdw>
                </a:effectLst>
                <a:latin typeface="Britannic Bold" pitchFamily="34" charset="0"/>
              </a:rPr>
              <a:t> A system where national and state governments             </a:t>
            </a:r>
          </a:p>
          <a:p>
            <a:pPr algn="just">
              <a:buClr>
                <a:schemeClr val="hlink"/>
              </a:buClr>
              <a:buSzPct val="65000"/>
            </a:pPr>
            <a:r>
              <a:rPr lang="en-US" sz="2800" b="1" dirty="0" smtClean="0">
                <a:solidFill>
                  <a:srgbClr val="FF0000"/>
                </a:solidFill>
                <a:effectLst>
                  <a:outerShdw blurRad="38100" dist="38100" dir="2700000" algn="tl">
                    <a:srgbClr val="C0C0C0"/>
                  </a:outerShdw>
                </a:effectLst>
                <a:latin typeface="Britannic Bold" pitchFamily="34" charset="0"/>
              </a:rPr>
              <a:t>   each have defined powers, with some being  </a:t>
            </a:r>
          </a:p>
          <a:p>
            <a:pPr algn="just">
              <a:buClr>
                <a:schemeClr val="hlink"/>
              </a:buClr>
              <a:buSzPct val="65000"/>
            </a:pPr>
            <a:r>
              <a:rPr lang="en-US" sz="2800" b="1" dirty="0" smtClean="0">
                <a:solidFill>
                  <a:srgbClr val="FF0000"/>
                </a:solidFill>
                <a:effectLst>
                  <a:outerShdw blurRad="38100" dist="38100" dir="2700000" algn="tl">
                    <a:srgbClr val="C0C0C0"/>
                  </a:outerShdw>
                </a:effectLst>
                <a:latin typeface="Britannic Bold" pitchFamily="34" charset="0"/>
              </a:rPr>
              <a:t>   shared by both and some being denied to both.</a:t>
            </a:r>
            <a:endParaRPr lang="en-US" sz="2800" b="1" dirty="0">
              <a:solidFill>
                <a:srgbClr val="FF0000"/>
              </a:solidFill>
              <a:effectLst>
                <a:outerShdw blurRad="38100" dist="38100" dir="2700000" algn="tl">
                  <a:srgbClr val="C0C0C0"/>
                </a:outerShdw>
              </a:effectLst>
              <a:latin typeface="Britannic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381000"/>
            <a:ext cx="8183880" cy="1051560"/>
          </a:xfrm>
        </p:spPr>
        <p:txBody>
          <a:bodyPr/>
          <a:lstStyle/>
          <a:p>
            <a:r>
              <a:rPr lang="en-US" dirty="0"/>
              <a:t>Defining Federalism</a:t>
            </a:r>
          </a:p>
        </p:txBody>
      </p:sp>
      <p:pic>
        <p:nvPicPr>
          <p:cNvPr id="33801" name="Picture 9"/>
          <p:cNvPicPr>
            <a:picLocks noGrp="1" noChangeAspect="1" noChangeArrowheads="1"/>
          </p:cNvPicPr>
          <p:nvPr>
            <p:ph idx="1"/>
          </p:nvPr>
        </p:nvPicPr>
        <p:blipFill>
          <a:blip r:embed="rId3" cstate="print"/>
          <a:srcRect/>
          <a:stretch>
            <a:fillRect/>
          </a:stretch>
        </p:blipFill>
        <p:spPr>
          <a:xfrm>
            <a:off x="457200" y="1524000"/>
            <a:ext cx="8229600" cy="3048000"/>
          </a:xfrm>
          <a:noFill/>
          <a:ln/>
        </p:spPr>
      </p:pic>
      <p:sp>
        <p:nvSpPr>
          <p:cNvPr id="4" name="TextBox 3"/>
          <p:cNvSpPr txBox="1"/>
          <p:nvPr/>
        </p:nvSpPr>
        <p:spPr>
          <a:xfrm>
            <a:off x="457200" y="4648200"/>
            <a:ext cx="8305800" cy="1477328"/>
          </a:xfrm>
          <a:prstGeom prst="rect">
            <a:avLst/>
          </a:prstGeom>
          <a:solidFill>
            <a:srgbClr val="0070C0"/>
          </a:solidFill>
        </p:spPr>
        <p:txBody>
          <a:bodyPr wrap="square" rtlCol="0">
            <a:spAutoFit/>
          </a:bodyPr>
          <a:lstStyle/>
          <a:p>
            <a:pPr algn="ctr"/>
            <a:r>
              <a:rPr lang="en-US" b="1" u="sng" dirty="0" smtClean="0"/>
              <a:t>Examples</a:t>
            </a:r>
          </a:p>
          <a:p>
            <a:pPr algn="ctr"/>
            <a:endParaRPr lang="en-US" b="1" u="sng" dirty="0" smtClean="0"/>
          </a:p>
          <a:p>
            <a:r>
              <a:rPr lang="en-US" b="1" dirty="0" smtClean="0"/>
              <a:t>Unitary:  	Britain, Israel</a:t>
            </a:r>
          </a:p>
          <a:p>
            <a:r>
              <a:rPr lang="en-US" b="1" dirty="0" smtClean="0"/>
              <a:t>Confederate:	Canada, European Union  </a:t>
            </a:r>
          </a:p>
          <a:p>
            <a:r>
              <a:rPr lang="en-US" b="1" dirty="0" smtClean="0"/>
              <a:t>Federal:	United States, Germany, Mexico</a:t>
            </a:r>
            <a:endParaRPr lang="en-US"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183880" cy="1051560"/>
          </a:xfrm>
        </p:spPr>
        <p:txBody>
          <a:bodyPr>
            <a:normAutofit fontScale="90000"/>
          </a:bodyPr>
          <a:lstStyle/>
          <a:p>
            <a:r>
              <a:rPr lang="en-US" dirty="0" smtClean="0"/>
              <a:t>Why Is Federalism So Important?</a:t>
            </a:r>
            <a:endParaRPr lang="en-US" dirty="0"/>
          </a:p>
        </p:txBody>
      </p:sp>
      <p:sp>
        <p:nvSpPr>
          <p:cNvPr id="7171" name="Rectangle 3"/>
          <p:cNvSpPr>
            <a:spLocks noGrp="1" noChangeArrowheads="1"/>
          </p:cNvSpPr>
          <p:nvPr>
            <p:ph type="body" idx="1"/>
          </p:nvPr>
        </p:nvSpPr>
        <p:spPr>
          <a:xfrm>
            <a:off x="457200" y="1447800"/>
            <a:ext cx="8183880" cy="4187952"/>
          </a:xfrm>
        </p:spPr>
        <p:txBody>
          <a:bodyPr/>
          <a:lstStyle/>
          <a:p>
            <a:pPr lvl="1">
              <a:buNone/>
            </a:pPr>
            <a:r>
              <a:rPr lang="en-US" b="1" dirty="0" smtClean="0">
                <a:solidFill>
                  <a:srgbClr val="FF0000"/>
                </a:solidFill>
              </a:rPr>
              <a:t>Decentralizes </a:t>
            </a:r>
            <a:r>
              <a:rPr lang="en-US" b="1" dirty="0">
                <a:solidFill>
                  <a:srgbClr val="FF0000"/>
                </a:solidFill>
              </a:rPr>
              <a:t>our politics</a:t>
            </a:r>
          </a:p>
          <a:p>
            <a:pPr lvl="2"/>
            <a:r>
              <a:rPr lang="en-US" b="1" dirty="0">
                <a:solidFill>
                  <a:srgbClr val="FF0000"/>
                </a:solidFill>
              </a:rPr>
              <a:t>More opportunities to </a:t>
            </a:r>
            <a:r>
              <a:rPr lang="en-US" b="1" dirty="0" smtClean="0">
                <a:solidFill>
                  <a:srgbClr val="FF0000"/>
                </a:solidFill>
              </a:rPr>
              <a:t>participate</a:t>
            </a:r>
          </a:p>
          <a:p>
            <a:pPr lvl="1">
              <a:buNone/>
            </a:pPr>
            <a:endParaRPr lang="en-US" b="1" dirty="0" smtClean="0">
              <a:solidFill>
                <a:srgbClr val="FF0000"/>
              </a:solidFill>
            </a:endParaRPr>
          </a:p>
          <a:p>
            <a:pPr lvl="1">
              <a:buNone/>
            </a:pPr>
            <a:r>
              <a:rPr lang="en-US" b="1" dirty="0" smtClean="0">
                <a:solidFill>
                  <a:srgbClr val="FF0000"/>
                </a:solidFill>
              </a:rPr>
              <a:t>Decentralizes our policies</a:t>
            </a:r>
          </a:p>
          <a:p>
            <a:pPr lvl="2"/>
            <a:r>
              <a:rPr lang="en-US" b="1" dirty="0" smtClean="0">
                <a:solidFill>
                  <a:srgbClr val="FF0000"/>
                </a:solidFill>
              </a:rPr>
              <a:t>Federal </a:t>
            </a:r>
            <a:r>
              <a:rPr lang="en-US" b="1" dirty="0">
                <a:solidFill>
                  <a:srgbClr val="FF0000"/>
                </a:solidFill>
              </a:rPr>
              <a:t>and state governments handle different problems.</a:t>
            </a:r>
          </a:p>
          <a:p>
            <a:pPr lvl="3"/>
            <a:r>
              <a:rPr lang="en-US" b="1" dirty="0">
                <a:solidFill>
                  <a:srgbClr val="FF0000"/>
                </a:solidFill>
              </a:rPr>
              <a:t>States regulate drinking ages, marriage, and speed limits.</a:t>
            </a:r>
          </a:p>
          <a:p>
            <a:pPr lvl="2"/>
            <a:r>
              <a:rPr lang="en-US" b="1" dirty="0">
                <a:solidFill>
                  <a:srgbClr val="FF0000"/>
                </a:solidFill>
              </a:rPr>
              <a:t>States can solve the same problem in different ways and tend to be policy innovators.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71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black">
          <a:xfrm>
            <a:off x="304800" y="0"/>
            <a:ext cx="8839200" cy="1219200"/>
          </a:xfrm>
          <a:prstGeom prst="rect">
            <a:avLst/>
          </a:prstGeom>
          <a:noFill/>
          <a:ln w="9525">
            <a:noFill/>
            <a:miter lim="800000"/>
            <a:headEnd/>
            <a:tailEnd/>
          </a:ln>
          <a:effectLst/>
        </p:spPr>
        <p:txBody>
          <a:bodyPr anchor="ctr"/>
          <a:lstStyle/>
          <a:p>
            <a:pPr algn="ctr"/>
            <a:r>
              <a:rPr lang="en-US" sz="4000">
                <a:solidFill>
                  <a:schemeClr val="tx2"/>
                </a:solidFill>
                <a:latin typeface="Britannic Bold" pitchFamily="34" charset="0"/>
              </a:rPr>
              <a:t>Federalism &amp; the Constitution</a:t>
            </a:r>
          </a:p>
        </p:txBody>
      </p:sp>
      <p:grpSp>
        <p:nvGrpSpPr>
          <p:cNvPr id="2" name="Group 3"/>
          <p:cNvGrpSpPr>
            <a:grpSpLocks/>
          </p:cNvGrpSpPr>
          <p:nvPr/>
        </p:nvGrpSpPr>
        <p:grpSpPr bwMode="auto">
          <a:xfrm>
            <a:off x="6172200" y="2667000"/>
            <a:ext cx="2743200" cy="2346545"/>
            <a:chOff x="4032" y="1008"/>
            <a:chExt cx="1728" cy="1401"/>
          </a:xfrm>
        </p:grpSpPr>
        <p:sp>
          <p:nvSpPr>
            <p:cNvPr id="64516" name="AutoShape 4"/>
            <p:cNvSpPr>
              <a:spLocks noChangeArrowheads="1"/>
            </p:cNvSpPr>
            <p:nvPr/>
          </p:nvSpPr>
          <p:spPr bwMode="auto">
            <a:xfrm>
              <a:off x="4032" y="1008"/>
              <a:ext cx="1680" cy="1344"/>
            </a:xfrm>
            <a:prstGeom prst="roundRect">
              <a:avLst>
                <a:gd name="adj" fmla="val 16667"/>
              </a:avLst>
            </a:prstGeom>
            <a:solidFill>
              <a:schemeClr val="tx2"/>
            </a:solidFill>
            <a:ln w="57150">
              <a:solidFill>
                <a:schemeClr val="tx1"/>
              </a:solidFill>
              <a:round/>
              <a:headEnd/>
              <a:tailEnd/>
            </a:ln>
            <a:effectLst/>
          </p:spPr>
          <p:txBody>
            <a:bodyPr wrap="none" anchor="ctr"/>
            <a:lstStyle/>
            <a:p>
              <a:pPr algn="ctr"/>
              <a:endParaRPr lang="en-US">
                <a:solidFill>
                  <a:srgbClr val="000000"/>
                </a:solidFill>
              </a:endParaRPr>
            </a:p>
          </p:txBody>
        </p:sp>
        <p:sp>
          <p:nvSpPr>
            <p:cNvPr id="64517" name="Text Box 5"/>
            <p:cNvSpPr txBox="1">
              <a:spLocks noChangeArrowheads="1"/>
            </p:cNvSpPr>
            <p:nvPr/>
          </p:nvSpPr>
          <p:spPr bwMode="auto">
            <a:xfrm>
              <a:off x="4032" y="1104"/>
              <a:ext cx="1728" cy="1305"/>
            </a:xfrm>
            <a:prstGeom prst="rect">
              <a:avLst/>
            </a:prstGeom>
            <a:noFill/>
            <a:ln w="9525">
              <a:noFill/>
              <a:miter lim="800000"/>
              <a:headEnd/>
              <a:tailEnd/>
            </a:ln>
            <a:effectLst/>
          </p:spPr>
          <p:txBody>
            <a:bodyPr>
              <a:spAutoFit/>
            </a:bodyPr>
            <a:lstStyle/>
            <a:p>
              <a:pPr algn="ctr"/>
              <a:r>
                <a:rPr lang="en-US" sz="1700" b="1" dirty="0">
                  <a:solidFill>
                    <a:schemeClr val="bg1"/>
                  </a:solidFill>
                </a:rPr>
                <a:t>The Federal Government has expressed powers specifically granted in the Constitution (tax, regulate commerce, declare war, etc.)</a:t>
              </a:r>
            </a:p>
          </p:txBody>
        </p:sp>
      </p:grpSp>
      <p:sp>
        <p:nvSpPr>
          <p:cNvPr id="64518" name="Text Box 6"/>
          <p:cNvSpPr txBox="1">
            <a:spLocks noChangeArrowheads="1"/>
          </p:cNvSpPr>
          <p:nvPr/>
        </p:nvSpPr>
        <p:spPr bwMode="auto">
          <a:xfrm>
            <a:off x="1219200" y="2057400"/>
            <a:ext cx="3352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64519" name="AutoShape 7"/>
          <p:cNvSpPr>
            <a:spLocks noChangeArrowheads="1"/>
          </p:cNvSpPr>
          <p:nvPr/>
        </p:nvSpPr>
        <p:spPr bwMode="auto">
          <a:xfrm>
            <a:off x="304800" y="2590800"/>
            <a:ext cx="2667000" cy="2259013"/>
          </a:xfrm>
          <a:prstGeom prst="roundRect">
            <a:avLst>
              <a:gd name="adj" fmla="val 16667"/>
            </a:avLst>
          </a:prstGeom>
          <a:solidFill>
            <a:schemeClr val="tx2"/>
          </a:solidFill>
          <a:ln w="57150">
            <a:solidFill>
              <a:schemeClr val="tx1"/>
            </a:solidFill>
            <a:round/>
            <a:headEnd/>
            <a:tailEnd/>
          </a:ln>
          <a:effectLst/>
        </p:spPr>
        <p:txBody>
          <a:bodyPr wrap="none" anchor="ctr"/>
          <a:lstStyle/>
          <a:p>
            <a:pPr algn="ctr"/>
            <a:endParaRPr lang="en-US">
              <a:solidFill>
                <a:srgbClr val="000000"/>
              </a:solidFill>
            </a:endParaRPr>
          </a:p>
        </p:txBody>
      </p:sp>
      <p:sp>
        <p:nvSpPr>
          <p:cNvPr id="64520" name="Text Box 8"/>
          <p:cNvSpPr txBox="1">
            <a:spLocks noChangeArrowheads="1"/>
          </p:cNvSpPr>
          <p:nvPr/>
        </p:nvSpPr>
        <p:spPr bwMode="auto">
          <a:xfrm>
            <a:off x="228600" y="2743200"/>
            <a:ext cx="2743200" cy="2185214"/>
          </a:xfrm>
          <a:prstGeom prst="rect">
            <a:avLst/>
          </a:prstGeom>
          <a:noFill/>
          <a:ln w="9525">
            <a:noFill/>
            <a:miter lim="800000"/>
            <a:headEnd/>
            <a:tailEnd/>
          </a:ln>
          <a:effectLst/>
        </p:spPr>
        <p:txBody>
          <a:bodyPr>
            <a:spAutoFit/>
          </a:bodyPr>
          <a:lstStyle/>
          <a:p>
            <a:pPr algn="ctr"/>
            <a:r>
              <a:rPr lang="en-US" sz="1700" b="1" dirty="0">
                <a:solidFill>
                  <a:schemeClr val="bg1"/>
                </a:solidFill>
              </a:rPr>
              <a:t>The Federal Government has implied powers from the necessary &amp; proper clause or “elastic clause” (ex: create a national bank)</a:t>
            </a:r>
          </a:p>
        </p:txBody>
      </p:sp>
      <p:grpSp>
        <p:nvGrpSpPr>
          <p:cNvPr id="3" name="Group 9"/>
          <p:cNvGrpSpPr>
            <a:grpSpLocks/>
          </p:cNvGrpSpPr>
          <p:nvPr/>
        </p:nvGrpSpPr>
        <p:grpSpPr bwMode="auto">
          <a:xfrm>
            <a:off x="3124200" y="4191000"/>
            <a:ext cx="2743200" cy="2133600"/>
            <a:chOff x="4032" y="2784"/>
            <a:chExt cx="1728" cy="1344"/>
          </a:xfrm>
        </p:grpSpPr>
        <p:sp>
          <p:nvSpPr>
            <p:cNvPr id="64522" name="AutoShape 10"/>
            <p:cNvSpPr>
              <a:spLocks noChangeArrowheads="1"/>
            </p:cNvSpPr>
            <p:nvPr/>
          </p:nvSpPr>
          <p:spPr bwMode="auto">
            <a:xfrm>
              <a:off x="4032" y="2784"/>
              <a:ext cx="1680" cy="1344"/>
            </a:xfrm>
            <a:prstGeom prst="roundRect">
              <a:avLst>
                <a:gd name="adj" fmla="val 16667"/>
              </a:avLst>
            </a:prstGeom>
            <a:solidFill>
              <a:schemeClr val="tx2"/>
            </a:solidFill>
            <a:ln w="57150">
              <a:solidFill>
                <a:schemeClr val="tx1"/>
              </a:solidFill>
              <a:round/>
              <a:headEnd/>
              <a:tailEnd/>
            </a:ln>
            <a:effectLst/>
          </p:spPr>
          <p:txBody>
            <a:bodyPr wrap="none" anchor="ctr"/>
            <a:lstStyle/>
            <a:p>
              <a:pPr algn="ctr"/>
              <a:endParaRPr lang="en-US">
                <a:solidFill>
                  <a:srgbClr val="000000"/>
                </a:solidFill>
              </a:endParaRPr>
            </a:p>
          </p:txBody>
        </p:sp>
        <p:sp>
          <p:nvSpPr>
            <p:cNvPr id="64523" name="Text Box 11"/>
            <p:cNvSpPr txBox="1">
              <a:spLocks noChangeArrowheads="1"/>
            </p:cNvSpPr>
            <p:nvPr/>
          </p:nvSpPr>
          <p:spPr bwMode="auto">
            <a:xfrm>
              <a:off x="4032" y="2880"/>
              <a:ext cx="1728" cy="1221"/>
            </a:xfrm>
            <a:prstGeom prst="rect">
              <a:avLst/>
            </a:prstGeom>
            <a:noFill/>
            <a:ln w="9525">
              <a:noFill/>
              <a:miter lim="800000"/>
              <a:headEnd/>
              <a:tailEnd/>
            </a:ln>
            <a:effectLst/>
          </p:spPr>
          <p:txBody>
            <a:bodyPr>
              <a:spAutoFit/>
            </a:bodyPr>
            <a:lstStyle/>
            <a:p>
              <a:pPr algn="ctr"/>
              <a:endParaRPr lang="en-US" b="1" dirty="0">
                <a:solidFill>
                  <a:srgbClr val="000000"/>
                </a:solidFill>
                <a:latin typeface="Times New Roman" pitchFamily="18" charset="0"/>
              </a:endParaRPr>
            </a:p>
            <a:p>
              <a:pPr algn="ctr"/>
              <a:r>
                <a:rPr lang="en-US" sz="1700" b="1" dirty="0">
                  <a:solidFill>
                    <a:schemeClr val="bg1"/>
                  </a:solidFill>
                </a:rPr>
                <a:t>The 10th Amendment reserves powers to the states (ex: education, law enforcement, etc.)</a:t>
              </a:r>
            </a:p>
          </p:txBody>
        </p:sp>
      </p:grpSp>
      <p:grpSp>
        <p:nvGrpSpPr>
          <p:cNvPr id="4" name="Group 12"/>
          <p:cNvGrpSpPr>
            <a:grpSpLocks/>
          </p:cNvGrpSpPr>
          <p:nvPr/>
        </p:nvGrpSpPr>
        <p:grpSpPr bwMode="auto">
          <a:xfrm>
            <a:off x="3124200" y="1219200"/>
            <a:ext cx="2743200" cy="2133600"/>
            <a:chOff x="2112" y="1680"/>
            <a:chExt cx="1728" cy="1344"/>
          </a:xfrm>
        </p:grpSpPr>
        <p:sp>
          <p:nvSpPr>
            <p:cNvPr id="64525" name="AutoShape 13"/>
            <p:cNvSpPr>
              <a:spLocks noChangeArrowheads="1"/>
            </p:cNvSpPr>
            <p:nvPr/>
          </p:nvSpPr>
          <p:spPr bwMode="auto">
            <a:xfrm>
              <a:off x="2112" y="1680"/>
              <a:ext cx="1680" cy="1344"/>
            </a:xfrm>
            <a:prstGeom prst="roundRect">
              <a:avLst>
                <a:gd name="adj" fmla="val 16667"/>
              </a:avLst>
            </a:prstGeom>
            <a:solidFill>
              <a:schemeClr val="tx2"/>
            </a:solidFill>
            <a:ln w="57150">
              <a:solidFill>
                <a:schemeClr val="tx1"/>
              </a:solidFill>
              <a:round/>
              <a:headEnd/>
              <a:tailEnd/>
            </a:ln>
            <a:effectLst/>
          </p:spPr>
          <p:txBody>
            <a:bodyPr wrap="none" anchor="ctr"/>
            <a:lstStyle/>
            <a:p>
              <a:pPr algn="ctr"/>
              <a:endParaRPr lang="en-US">
                <a:solidFill>
                  <a:srgbClr val="000000"/>
                </a:solidFill>
              </a:endParaRPr>
            </a:p>
          </p:txBody>
        </p:sp>
        <p:sp>
          <p:nvSpPr>
            <p:cNvPr id="64526" name="Text Box 14"/>
            <p:cNvSpPr txBox="1">
              <a:spLocks noChangeArrowheads="1"/>
            </p:cNvSpPr>
            <p:nvPr/>
          </p:nvSpPr>
          <p:spPr bwMode="auto">
            <a:xfrm>
              <a:off x="2112" y="1776"/>
              <a:ext cx="1728" cy="960"/>
            </a:xfrm>
            <a:prstGeom prst="rect">
              <a:avLst/>
            </a:prstGeom>
            <a:noFill/>
            <a:ln w="9525">
              <a:noFill/>
              <a:miter lim="800000"/>
              <a:headEnd/>
              <a:tailEnd/>
            </a:ln>
            <a:effectLst/>
          </p:spPr>
          <p:txBody>
            <a:bodyPr>
              <a:spAutoFit/>
            </a:bodyPr>
            <a:lstStyle/>
            <a:p>
              <a:pPr algn="ctr"/>
              <a:endParaRPr lang="en-US" sz="800" b="1" dirty="0">
                <a:solidFill>
                  <a:srgbClr val="003366"/>
                </a:solidFill>
              </a:endParaRPr>
            </a:p>
            <a:p>
              <a:pPr algn="ctr"/>
              <a:r>
                <a:rPr lang="en-US" sz="1700" b="1" dirty="0">
                  <a:solidFill>
                    <a:schemeClr val="bg1"/>
                  </a:solidFill>
                </a:rPr>
                <a:t>The U.S. Constitution</a:t>
              </a:r>
            </a:p>
            <a:p>
              <a:pPr algn="ctr"/>
              <a:r>
                <a:rPr lang="en-US" sz="1700" b="1" dirty="0">
                  <a:solidFill>
                    <a:schemeClr val="bg1"/>
                  </a:solidFill>
                </a:rPr>
                <a:t> is the supreme law</a:t>
              </a:r>
            </a:p>
            <a:p>
              <a:pPr algn="ctr"/>
              <a:r>
                <a:rPr lang="en-US" sz="1700" b="1" dirty="0">
                  <a:solidFill>
                    <a:schemeClr val="bg1"/>
                  </a:solidFill>
                </a:rPr>
                <a:t> of the land </a:t>
              </a:r>
            </a:p>
            <a:p>
              <a:pPr algn="ctr"/>
              <a:r>
                <a:rPr lang="en-US" sz="1700" b="1" dirty="0">
                  <a:solidFill>
                    <a:schemeClr val="bg1"/>
                  </a:solidFill>
                </a:rPr>
                <a:t>(National Supremacy Clause)</a:t>
              </a:r>
            </a:p>
          </p:txBody>
        </p:sp>
      </p:grpSp>
      <p:sp>
        <p:nvSpPr>
          <p:cNvPr id="64527" name="AutoShape 15"/>
          <p:cNvSpPr>
            <a:spLocks noChangeArrowheads="1"/>
          </p:cNvSpPr>
          <p:nvPr/>
        </p:nvSpPr>
        <p:spPr bwMode="auto">
          <a:xfrm rot="11861454">
            <a:off x="6477000" y="5257800"/>
            <a:ext cx="1714500" cy="7302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noFill/>
            <a:miter lim="800000"/>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FFFFFF"/>
            </a:extrusionClr>
          </a:sp3d>
        </p:spPr>
        <p:txBody>
          <a:bodyPr rot="10800000" wrap="none" anchor="ctr">
            <a:flatTx/>
          </a:bodyPr>
          <a:lstStyle/>
          <a:p>
            <a:pPr algn="ctr"/>
            <a:endParaRPr lang="en-US">
              <a:solidFill>
                <a:schemeClr val="accent2"/>
              </a:solidFill>
            </a:endParaRPr>
          </a:p>
        </p:txBody>
      </p:sp>
      <p:sp>
        <p:nvSpPr>
          <p:cNvPr id="64528" name="AutoShape 16"/>
          <p:cNvSpPr>
            <a:spLocks noChangeArrowheads="1"/>
          </p:cNvSpPr>
          <p:nvPr/>
        </p:nvSpPr>
        <p:spPr bwMode="auto">
          <a:xfrm rot="577254">
            <a:off x="990600" y="1600200"/>
            <a:ext cx="1714500" cy="7302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noFill/>
            <a:miter lim="800000"/>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FFFFFF"/>
            </a:extrusionClr>
          </a:sp3d>
        </p:spPr>
        <p:txBody>
          <a:bodyPr wrap="none" anchor="ctr">
            <a:flatTx/>
          </a:bodyPr>
          <a:lstStyle/>
          <a:p>
            <a:pPr algn="ctr"/>
            <a:endParaRPr lang="en-US">
              <a:solidFill>
                <a:schemeClr val="accent2"/>
              </a:solidFill>
            </a:endParaRPr>
          </a:p>
        </p:txBody>
      </p:sp>
      <p:sp>
        <p:nvSpPr>
          <p:cNvPr id="64529" name="AutoShape 17"/>
          <p:cNvSpPr>
            <a:spLocks noChangeArrowheads="1"/>
          </p:cNvSpPr>
          <p:nvPr/>
        </p:nvSpPr>
        <p:spPr bwMode="auto">
          <a:xfrm rot="1763870">
            <a:off x="6324600" y="1676400"/>
            <a:ext cx="1714500" cy="7302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noFill/>
            <a:miter lim="800000"/>
            <a:headEnd/>
            <a:tailEnd/>
          </a:ln>
          <a:effectLst/>
          <a:scene3d>
            <a:camera prst="legacyPerspectiveFront">
              <a:rot lat="1500000" lon="1500000" rev="0"/>
            </a:camera>
            <a:lightRig rig="legacyFlat2" dir="b"/>
          </a:scene3d>
          <a:sp3d extrusionH="430200" prstMaterial="legacyMatte">
            <a:bevelT w="13500" h="13500" prst="angle"/>
            <a:bevelB w="13500" h="13500" prst="angle"/>
            <a:extrusionClr>
              <a:srgbClr val="FFFFFF"/>
            </a:extrusionClr>
          </a:sp3d>
        </p:spPr>
        <p:txBody>
          <a:bodyPr wrap="none" anchor="ctr">
            <a:flatTx/>
          </a:bodyPr>
          <a:lstStyle/>
          <a:p>
            <a:pPr algn="ctr"/>
            <a:endParaRPr lang="en-US">
              <a:solidFill>
                <a:schemeClr val="accent2"/>
              </a:solidFill>
            </a:endParaRPr>
          </a:p>
        </p:txBody>
      </p:sp>
      <p:sp>
        <p:nvSpPr>
          <p:cNvPr id="64530" name="AutoShape 18"/>
          <p:cNvSpPr>
            <a:spLocks noChangeArrowheads="1"/>
          </p:cNvSpPr>
          <p:nvPr/>
        </p:nvSpPr>
        <p:spPr bwMode="auto">
          <a:xfrm rot="13129044">
            <a:off x="1066800" y="5181600"/>
            <a:ext cx="1714500" cy="73025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28575">
            <a:noFill/>
            <a:miter lim="800000"/>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FFFFFF"/>
            </a:extrusionClr>
          </a:sp3d>
        </p:spPr>
        <p:txBody>
          <a:bodyPr rot="10800000" wrap="none" anchor="ctr">
            <a:flatTx/>
          </a:bodyPr>
          <a:lstStyle/>
          <a:p>
            <a:pPr algn="ctr"/>
            <a:endParaRPr lang="en-US">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57200"/>
            <a:ext cx="8183880" cy="1051560"/>
          </a:xfrm>
        </p:spPr>
        <p:txBody>
          <a:bodyPr>
            <a:normAutofit fontScale="90000"/>
          </a:bodyPr>
          <a:lstStyle/>
          <a:p>
            <a:r>
              <a:rPr lang="en-US" dirty="0"/>
              <a:t>The Constitutional Basis of Federalism</a:t>
            </a:r>
          </a:p>
        </p:txBody>
      </p:sp>
      <p:sp>
        <p:nvSpPr>
          <p:cNvPr id="8195" name="Rectangle 3"/>
          <p:cNvSpPr>
            <a:spLocks noGrp="1" noChangeArrowheads="1"/>
          </p:cNvSpPr>
          <p:nvPr>
            <p:ph type="body" idx="1"/>
          </p:nvPr>
        </p:nvSpPr>
        <p:spPr>
          <a:xfrm>
            <a:off x="457200" y="1676400"/>
            <a:ext cx="8153400" cy="4267200"/>
          </a:xfrm>
        </p:spPr>
        <p:txBody>
          <a:bodyPr>
            <a:normAutofit lnSpcReduction="10000"/>
          </a:bodyPr>
          <a:lstStyle/>
          <a:p>
            <a:pPr>
              <a:lnSpc>
                <a:spcPct val="90000"/>
              </a:lnSpc>
            </a:pPr>
            <a:r>
              <a:rPr lang="en-US" b="1" dirty="0"/>
              <a:t>The Division of </a:t>
            </a:r>
            <a:r>
              <a:rPr lang="en-US" b="1" dirty="0" smtClean="0"/>
              <a:t>Power</a:t>
            </a:r>
          </a:p>
          <a:p>
            <a:pPr>
              <a:lnSpc>
                <a:spcPct val="90000"/>
              </a:lnSpc>
              <a:buNone/>
            </a:pPr>
            <a:endParaRPr lang="en-US" b="1" dirty="0"/>
          </a:p>
          <a:p>
            <a:pPr lvl="1">
              <a:lnSpc>
                <a:spcPct val="90000"/>
              </a:lnSpc>
            </a:pPr>
            <a:r>
              <a:rPr lang="en-US" b="1" dirty="0"/>
              <a:t>Supremacy Clause: Article VI of the Constitution states the following are supreme:</a:t>
            </a:r>
          </a:p>
          <a:p>
            <a:pPr lvl="2">
              <a:lnSpc>
                <a:spcPct val="90000"/>
              </a:lnSpc>
            </a:pPr>
            <a:r>
              <a:rPr lang="en-US" b="1" dirty="0"/>
              <a:t>The U.S. Constitution</a:t>
            </a:r>
          </a:p>
          <a:p>
            <a:pPr lvl="2">
              <a:lnSpc>
                <a:spcPct val="90000"/>
              </a:lnSpc>
            </a:pPr>
            <a:r>
              <a:rPr lang="en-US" b="1" dirty="0"/>
              <a:t>Laws of Congress</a:t>
            </a:r>
          </a:p>
          <a:p>
            <a:pPr lvl="2">
              <a:lnSpc>
                <a:spcPct val="90000"/>
              </a:lnSpc>
            </a:pPr>
            <a:r>
              <a:rPr lang="en-US" b="1" dirty="0"/>
              <a:t>Treaties</a:t>
            </a:r>
          </a:p>
          <a:p>
            <a:pPr lvl="1">
              <a:lnSpc>
                <a:spcPct val="90000"/>
              </a:lnSpc>
            </a:pPr>
            <a:endParaRPr lang="en-US" b="1" dirty="0" smtClean="0"/>
          </a:p>
          <a:p>
            <a:pPr lvl="1">
              <a:lnSpc>
                <a:spcPct val="90000"/>
              </a:lnSpc>
            </a:pPr>
            <a:r>
              <a:rPr lang="en-US" b="1" dirty="0" smtClean="0"/>
              <a:t>Yet</a:t>
            </a:r>
            <a:r>
              <a:rPr lang="en-US" b="1" dirty="0"/>
              <a:t>, national government cannot usurp state powers.</a:t>
            </a:r>
          </a:p>
          <a:p>
            <a:pPr lvl="2">
              <a:lnSpc>
                <a:spcPct val="90000"/>
              </a:lnSpc>
            </a:pPr>
            <a:r>
              <a:rPr lang="en-US" b="1" dirty="0"/>
              <a:t>Tenth Amendment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819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533400"/>
            <a:ext cx="8183880" cy="1051560"/>
          </a:xfrm>
        </p:spPr>
        <p:txBody>
          <a:bodyPr>
            <a:normAutofit fontScale="90000"/>
          </a:bodyPr>
          <a:lstStyle/>
          <a:p>
            <a:r>
              <a:rPr lang="en-US" dirty="0"/>
              <a:t>The Constitutional Basis of Federalism</a:t>
            </a:r>
          </a:p>
        </p:txBody>
      </p:sp>
      <p:sp>
        <p:nvSpPr>
          <p:cNvPr id="9219" name="Rectangle 3"/>
          <p:cNvSpPr>
            <a:spLocks noGrp="1" noChangeArrowheads="1"/>
          </p:cNvSpPr>
          <p:nvPr>
            <p:ph type="body" idx="1"/>
          </p:nvPr>
        </p:nvSpPr>
        <p:spPr>
          <a:xfrm>
            <a:off x="457200" y="1752600"/>
            <a:ext cx="8183880" cy="4187952"/>
          </a:xfrm>
        </p:spPr>
        <p:txBody>
          <a:bodyPr>
            <a:normAutofit lnSpcReduction="10000"/>
          </a:bodyPr>
          <a:lstStyle/>
          <a:p>
            <a:pPr>
              <a:buNone/>
            </a:pPr>
            <a:r>
              <a:rPr lang="en-US" b="1" dirty="0"/>
              <a:t>Establishing National Supremacy</a:t>
            </a:r>
          </a:p>
          <a:p>
            <a:pPr lvl="1"/>
            <a:r>
              <a:rPr lang="en-US" b="1" dirty="0"/>
              <a:t>Implied and enumerated powers</a:t>
            </a:r>
          </a:p>
          <a:p>
            <a:pPr lvl="2"/>
            <a:r>
              <a:rPr lang="en-US" b="1" i="1" dirty="0"/>
              <a:t>McCulloch v. Maryland</a:t>
            </a:r>
            <a:r>
              <a:rPr lang="en-US" b="1" dirty="0"/>
              <a:t> (1819</a:t>
            </a:r>
            <a:r>
              <a:rPr lang="en-US" b="1" dirty="0" smtClean="0"/>
              <a:t>)</a:t>
            </a:r>
          </a:p>
          <a:p>
            <a:pPr lvl="2">
              <a:buNone/>
            </a:pPr>
            <a:endParaRPr lang="en-US" b="1" dirty="0"/>
          </a:p>
          <a:p>
            <a:pPr lvl="1"/>
            <a:r>
              <a:rPr lang="en-US" b="1" dirty="0"/>
              <a:t>Commerce Powers </a:t>
            </a:r>
          </a:p>
          <a:p>
            <a:pPr lvl="2"/>
            <a:r>
              <a:rPr lang="en-US" b="1" i="1" dirty="0"/>
              <a:t>Gibbons v. Ogden </a:t>
            </a:r>
            <a:r>
              <a:rPr lang="en-US" b="1" dirty="0"/>
              <a:t>(1824</a:t>
            </a:r>
            <a:r>
              <a:rPr lang="en-US" b="1" dirty="0" smtClean="0"/>
              <a:t>)</a:t>
            </a:r>
          </a:p>
          <a:p>
            <a:pPr lvl="2">
              <a:buNone/>
            </a:pPr>
            <a:endParaRPr lang="en-US" b="1" dirty="0"/>
          </a:p>
          <a:p>
            <a:pPr lvl="1"/>
            <a:r>
              <a:rPr lang="en-US" b="1" dirty="0"/>
              <a:t>The Civil War (1861-1865</a:t>
            </a:r>
            <a:r>
              <a:rPr lang="en-US" b="1" dirty="0" smtClean="0"/>
              <a:t>)</a:t>
            </a:r>
          </a:p>
          <a:p>
            <a:pPr lvl="1">
              <a:buNone/>
            </a:pPr>
            <a:endParaRPr lang="en-US" b="1" dirty="0"/>
          </a:p>
          <a:p>
            <a:pPr lvl="1"/>
            <a:r>
              <a:rPr lang="en-US" b="1" dirty="0"/>
              <a:t>The Struggle for Racial Equality</a:t>
            </a:r>
          </a:p>
          <a:p>
            <a:pPr lvl="2"/>
            <a:r>
              <a:rPr lang="en-US" b="1" i="1" dirty="0"/>
              <a:t>Brown v. Board of Education </a:t>
            </a:r>
            <a:r>
              <a:rPr lang="en-US" b="1" dirty="0"/>
              <a:t>(1954)</a:t>
            </a:r>
            <a:endParaRPr lang="en-US"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2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609600"/>
            <a:ext cx="8229600" cy="1143000"/>
          </a:xfrm>
        </p:spPr>
        <p:txBody>
          <a:bodyPr>
            <a:normAutofit fontScale="90000"/>
          </a:bodyPr>
          <a:lstStyle/>
          <a:p>
            <a:r>
              <a:rPr lang="en-US" altLang="en-US" sz="4000" b="1">
                <a:latin typeface="Britannic Bold" pitchFamily="34" charset="0"/>
              </a:rPr>
              <a:t>The States </a:t>
            </a:r>
            <a:r>
              <a:rPr lang="en-US" altLang="en-US" sz="4000">
                <a:latin typeface="Britannic Bold" pitchFamily="34" charset="0"/>
              </a:rPr>
              <a:t/>
            </a:r>
            <a:br>
              <a:rPr lang="en-US" altLang="en-US" sz="4000">
                <a:latin typeface="Britannic Bold" pitchFamily="34" charset="0"/>
              </a:rPr>
            </a:br>
            <a:endParaRPr lang="en-US" sz="4000">
              <a:latin typeface="Britannic Bold" pitchFamily="34" charset="0"/>
            </a:endParaRPr>
          </a:p>
        </p:txBody>
      </p:sp>
      <p:sp>
        <p:nvSpPr>
          <p:cNvPr id="69635" name="Rectangle 3"/>
          <p:cNvSpPr>
            <a:spLocks noChangeArrowheads="1"/>
          </p:cNvSpPr>
          <p:nvPr/>
        </p:nvSpPr>
        <p:spPr bwMode="auto">
          <a:xfrm>
            <a:off x="609600" y="1524000"/>
            <a:ext cx="7848600" cy="1971675"/>
          </a:xfrm>
          <a:prstGeom prst="rect">
            <a:avLst/>
          </a:prstGeom>
          <a:noFill/>
          <a:ln w="9525">
            <a:noFill/>
            <a:miter lim="800000"/>
            <a:headEnd/>
            <a:tailEnd/>
          </a:ln>
          <a:effectLst/>
        </p:spPr>
        <p:txBody>
          <a:bodyPr>
            <a:spAutoFit/>
          </a:bodyPr>
          <a:lstStyle/>
          <a:p>
            <a:pPr algn="ctr">
              <a:spcBef>
                <a:spcPct val="20000"/>
              </a:spcBef>
              <a:buFontTx/>
              <a:buChar char=" "/>
            </a:pPr>
            <a:r>
              <a:rPr lang="en-US" altLang="en-US" sz="2800" b="1">
                <a:solidFill>
                  <a:schemeClr val="hlink"/>
                </a:solidFill>
                <a:latin typeface="Britannic Bold" pitchFamily="34" charset="0"/>
              </a:rPr>
              <a:t>Powers Reserved to the States</a:t>
            </a:r>
            <a:endParaRPr lang="en-US" altLang="en-US" sz="2800">
              <a:solidFill>
                <a:schemeClr val="hlink"/>
              </a:solidFill>
              <a:latin typeface="Britannic Bold" pitchFamily="34" charset="0"/>
            </a:endParaRPr>
          </a:p>
          <a:p>
            <a:pPr algn="just">
              <a:spcBef>
                <a:spcPct val="20000"/>
              </a:spcBef>
              <a:buFontTx/>
              <a:buChar char="•"/>
            </a:pPr>
            <a:r>
              <a:rPr lang="en-US" altLang="en-US" sz="2800">
                <a:latin typeface="Britannic Bold" pitchFamily="34" charset="0"/>
              </a:rPr>
              <a:t>The 10th Amendment declares that States are governments of reserved powers.</a:t>
            </a:r>
          </a:p>
          <a:p>
            <a:pPr>
              <a:spcBef>
                <a:spcPct val="20000"/>
              </a:spcBef>
            </a:pPr>
            <a:endParaRPr lang="en-US" altLang="en-US" sz="2800">
              <a:latin typeface="Britannic Bold" pitchFamily="34" charset="0"/>
            </a:endParaRPr>
          </a:p>
        </p:txBody>
      </p:sp>
      <p:sp>
        <p:nvSpPr>
          <p:cNvPr id="69636" name="Text Box 4"/>
          <p:cNvSpPr txBox="1">
            <a:spLocks noChangeArrowheads="1"/>
          </p:cNvSpPr>
          <p:nvPr/>
        </p:nvSpPr>
        <p:spPr bwMode="auto">
          <a:xfrm>
            <a:off x="533400" y="3124200"/>
            <a:ext cx="7924800" cy="1800225"/>
          </a:xfrm>
          <a:prstGeom prst="rect">
            <a:avLst/>
          </a:prstGeom>
          <a:noFill/>
          <a:ln w="9525">
            <a:noFill/>
            <a:miter lim="800000"/>
            <a:headEnd/>
            <a:tailEnd/>
          </a:ln>
          <a:effectLst/>
        </p:spPr>
        <p:txBody>
          <a:bodyPr>
            <a:spAutoFit/>
          </a:bodyPr>
          <a:lstStyle/>
          <a:p>
            <a:pPr algn="just">
              <a:spcBef>
                <a:spcPct val="20000"/>
              </a:spcBef>
              <a:buFontTx/>
              <a:buChar char="•"/>
            </a:pPr>
            <a:r>
              <a:rPr lang="en-US" altLang="en-US" sz="2800">
                <a:latin typeface="Britannic Bold" pitchFamily="34" charset="0"/>
              </a:rPr>
              <a:t>The </a:t>
            </a:r>
            <a:r>
              <a:rPr lang="en-US" altLang="en-US" sz="2800" b="1">
                <a:solidFill>
                  <a:schemeClr val="tx2"/>
                </a:solidFill>
                <a:latin typeface="Britannic Bold" pitchFamily="34" charset="0"/>
              </a:rPr>
              <a:t>reserved powers</a:t>
            </a:r>
            <a:r>
              <a:rPr lang="en-US" altLang="en-US" sz="2800">
                <a:latin typeface="Britannic Bold" pitchFamily="34" charset="0"/>
              </a:rPr>
              <a:t> are those powers that the Constitution does not grant to the National Government and does not, at the same time, deny to the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7000"/>
                                  </p:stCondLst>
                                  <p:childTnLst>
                                    <p:set>
                                      <p:cBhvr>
                                        <p:cTn id="6" dur="1" fill="hold">
                                          <p:stCondLst>
                                            <p:cond delay="0"/>
                                          </p:stCondLst>
                                        </p:cTn>
                                        <p:tgtEl>
                                          <p:spTgt spid="69635"/>
                                        </p:tgtEl>
                                        <p:attrNameLst>
                                          <p:attrName>style.visibility</p:attrName>
                                        </p:attrNameLst>
                                      </p:cBhvr>
                                      <p:to>
                                        <p:strVal val="visible"/>
                                      </p:to>
                                    </p:set>
                                    <p:anim calcmode="lin" valueType="num">
                                      <p:cBhvr additive="base">
                                        <p:cTn id="7" dur="500" fill="hold"/>
                                        <p:tgtEl>
                                          <p:spTgt spid="69635"/>
                                        </p:tgtEl>
                                        <p:attrNameLst>
                                          <p:attrName>ppt_x</p:attrName>
                                        </p:attrNameLst>
                                      </p:cBhvr>
                                      <p:tavLst>
                                        <p:tav tm="0">
                                          <p:val>
                                            <p:strVal val="0-#ppt_w/2"/>
                                          </p:val>
                                        </p:tav>
                                        <p:tav tm="100000">
                                          <p:val>
                                            <p:strVal val="#ppt_x"/>
                                          </p:val>
                                        </p:tav>
                                      </p:tavLst>
                                    </p:anim>
                                    <p:anim calcmode="lin" valueType="num">
                                      <p:cBhvr additive="base">
                                        <p:cTn id="8" dur="500" fill="hold"/>
                                        <p:tgtEl>
                                          <p:spTgt spid="69635"/>
                                        </p:tgtEl>
                                        <p:attrNameLst>
                                          <p:attrName>ppt_y</p:attrName>
                                        </p:attrNameLst>
                                      </p:cBhvr>
                                      <p:tavLst>
                                        <p:tav tm="0">
                                          <p:val>
                                            <p:strVal val="#ppt_y"/>
                                          </p:val>
                                        </p:tav>
                                        <p:tav tm="100000">
                                          <p:val>
                                            <p:strVal val="#ppt_y"/>
                                          </p:val>
                                        </p:tav>
                                      </p:tavLst>
                                    </p:anim>
                                  </p:childTnLst>
                                </p:cTn>
                              </p:par>
                            </p:childTnLst>
                          </p:cTn>
                        </p:par>
                        <p:par>
                          <p:cTn id="9" fill="hold">
                            <p:stCondLst>
                              <p:cond delay="7500"/>
                            </p:stCondLst>
                            <p:childTnLst>
                              <p:par>
                                <p:cTn id="10" presetID="2" presetClass="entr" presetSubtype="8" fill="hold" grpId="0" nodeType="afterEffect">
                                  <p:stCondLst>
                                    <p:cond delay="5000"/>
                                  </p:stCondLst>
                                  <p:childTnLst>
                                    <p:set>
                                      <p:cBhvr>
                                        <p:cTn id="11" dur="1" fill="hold">
                                          <p:stCondLst>
                                            <p:cond delay="0"/>
                                          </p:stCondLst>
                                        </p:cTn>
                                        <p:tgtEl>
                                          <p:spTgt spid="69636"/>
                                        </p:tgtEl>
                                        <p:attrNameLst>
                                          <p:attrName>style.visibility</p:attrName>
                                        </p:attrNameLst>
                                      </p:cBhvr>
                                      <p:to>
                                        <p:strVal val="visible"/>
                                      </p:to>
                                    </p:set>
                                    <p:anim calcmode="lin" valueType="num">
                                      <p:cBhvr additive="base">
                                        <p:cTn id="12" dur="500" fill="hold"/>
                                        <p:tgtEl>
                                          <p:spTgt spid="69636"/>
                                        </p:tgtEl>
                                        <p:attrNameLst>
                                          <p:attrName>ppt_x</p:attrName>
                                        </p:attrNameLst>
                                      </p:cBhvr>
                                      <p:tavLst>
                                        <p:tav tm="0">
                                          <p:val>
                                            <p:strVal val="0-#ppt_w/2"/>
                                          </p:val>
                                        </p:tav>
                                        <p:tav tm="100000">
                                          <p:val>
                                            <p:strVal val="#ppt_x"/>
                                          </p:val>
                                        </p:tav>
                                      </p:tavLst>
                                    </p:anim>
                                    <p:anim calcmode="lin" valueType="num">
                                      <p:cBhvr additive="base">
                                        <p:cTn id="13" dur="500" fill="hold"/>
                                        <p:tgtEl>
                                          <p:spTgt spid="696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utoUpdateAnimBg="0"/>
      <p:bldP spid="69636"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747</TotalTime>
  <Words>1312</Words>
  <Application>Microsoft Office PowerPoint</Application>
  <PresentationFormat>On-screen Show (4:3)</PresentationFormat>
  <Paragraphs>210</Paragraphs>
  <Slides>24</Slides>
  <Notes>17</Notes>
  <HiddenSlides>1</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Aspect</vt:lpstr>
      <vt:lpstr>Federalism</vt:lpstr>
      <vt:lpstr>Federalism</vt:lpstr>
      <vt:lpstr>What is Federalism</vt:lpstr>
      <vt:lpstr>Defining Federalism</vt:lpstr>
      <vt:lpstr>Why Is Federalism So Important?</vt:lpstr>
      <vt:lpstr>PowerPoint Presentation</vt:lpstr>
      <vt:lpstr>The Constitutional Basis of Federalism</vt:lpstr>
      <vt:lpstr>The Constitutional Basis of Federalism</vt:lpstr>
      <vt:lpstr>The States  </vt:lpstr>
      <vt:lpstr>The Constitutional Basis of Federalism</vt:lpstr>
      <vt:lpstr>The Exclusive and Concurrent Powers</vt:lpstr>
      <vt:lpstr>Government Powers</vt:lpstr>
      <vt:lpstr>Conflicts between the state and national governments arise in concurrently held powers</vt:lpstr>
      <vt:lpstr>Denied Powers</vt:lpstr>
      <vt:lpstr>History of Federalism</vt:lpstr>
      <vt:lpstr>History of Federalism</vt:lpstr>
      <vt:lpstr>Intergovernmental Relations Today</vt:lpstr>
      <vt:lpstr>Intergovernmental Relations Today</vt:lpstr>
      <vt:lpstr>Understanding Federalism</vt:lpstr>
      <vt:lpstr>Understanding Federalism</vt:lpstr>
      <vt:lpstr>Understanding Federalism</vt:lpstr>
      <vt:lpstr>Understanding Federalism</vt:lpstr>
      <vt:lpstr>Understanding Federalism</vt:lpstr>
      <vt:lpstr>Summary</vt:lpstr>
    </vt:vector>
  </TitlesOfParts>
  <Company>LCPS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dc:title>
  <dc:creator>Jesselyn Batts</dc:creator>
  <cp:lastModifiedBy>South, Allen</cp:lastModifiedBy>
  <cp:revision>45</cp:revision>
  <dcterms:created xsi:type="dcterms:W3CDTF">2009-09-30T01:01:34Z</dcterms:created>
  <dcterms:modified xsi:type="dcterms:W3CDTF">2014-09-23T18:05:07Z</dcterms:modified>
</cp:coreProperties>
</file>